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2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notesSlides/notesSlide11.xml" ContentType="application/vnd.openxmlformats-officedocument.presentationml.notes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notesSlides/notesSlide16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52.xml" ContentType="application/vnd.openxmlformats-officedocument.presentationml.slide+xml"/>
  <Override PartName="/ppt/slides/slide1.xml" ContentType="application/vnd.openxmlformats-officedocument.presentationml.slide+xml"/>
  <Override PartName="/ppt/slides/slide51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4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notesSlides/notesSlide18.xml" ContentType="application/vnd.openxmlformats-officedocument.presentationml.notesSlide+xml"/>
  <Default Extension="png" ContentType="image/png"/>
  <Override PartName="/ppt/slides/slide27.xml" ContentType="application/vnd.openxmlformats-officedocument.presentationml.slide+xml"/>
  <Override PartName="/docProps/core.xml" ContentType="application/vnd.openxmlformats-package.core-properties+xml"/>
  <Override PartName="/ppt/slides/slide31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Override PartName="/ppt/slides/slide53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55.xml" ContentType="application/vnd.openxmlformats-officedocument.presentationml.slide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8.xml" ContentType="application/vnd.openxmlformats-officedocument.presentationml.notesSlide+xml"/>
  <Override PartName="/ppt/theme/theme2.xml" ContentType="application/vnd.openxmlformats-officedocument.theme+xml"/>
  <Override PartName="/ppt/notesSlides/notesSlide27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45.xml" ContentType="application/vnd.openxmlformats-officedocument.presentationml.slide+xml"/>
  <Override PartName="/ppt/notesSlides/notesSlide21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50.xml" ContentType="application/vnd.openxmlformats-officedocument.presentationml.slide+xml"/>
  <Override PartName="/ppt/slides/slide54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29.xml" ContentType="application/vnd.openxmlformats-officedocument.presentationml.notesSlide+xml"/>
  <Default Extension="xml" ContentType="application/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s/slide34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44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49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jpeg" ContentType="image/jpe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Default Extension="gif" ContentType="image/gif"/>
  <Override PartName="/ppt/slides/slide38.xml" ContentType="application/vnd.openxmlformats-officedocument.presentationml.slide+xml"/>
  <Default Extension="pdf" ContentType="application/pdf"/>
  <Override PartName="/ppt/notesSlides/notesSlide20.xml" ContentType="application/vnd.openxmlformats-officedocument.presentationml.notes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57"/>
  </p:notesMasterIdLst>
  <p:sldIdLst>
    <p:sldId id="299" r:id="rId2"/>
    <p:sldId id="262" r:id="rId3"/>
    <p:sldId id="263" r:id="rId4"/>
    <p:sldId id="264" r:id="rId5"/>
    <p:sldId id="265" r:id="rId6"/>
    <p:sldId id="266" r:id="rId7"/>
    <p:sldId id="268" r:id="rId8"/>
    <p:sldId id="269" r:id="rId9"/>
    <p:sldId id="270" r:id="rId10"/>
    <p:sldId id="301" r:id="rId11"/>
    <p:sldId id="300" r:id="rId12"/>
    <p:sldId id="256" r:id="rId13"/>
    <p:sldId id="276" r:id="rId14"/>
    <p:sldId id="271" r:id="rId15"/>
    <p:sldId id="272" r:id="rId16"/>
    <p:sldId id="257" r:id="rId17"/>
    <p:sldId id="325" r:id="rId18"/>
    <p:sldId id="324" r:id="rId19"/>
    <p:sldId id="258" r:id="rId20"/>
    <p:sldId id="259" r:id="rId21"/>
    <p:sldId id="260" r:id="rId22"/>
    <p:sldId id="273" r:id="rId23"/>
    <p:sldId id="261" r:id="rId24"/>
    <p:sldId id="274" r:id="rId25"/>
    <p:sldId id="275" r:id="rId26"/>
    <p:sldId id="277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305" r:id="rId37"/>
    <p:sldId id="302" r:id="rId38"/>
    <p:sldId id="309" r:id="rId39"/>
    <p:sldId id="310" r:id="rId40"/>
    <p:sldId id="311" r:id="rId41"/>
    <p:sldId id="312" r:id="rId42"/>
    <p:sldId id="327" r:id="rId43"/>
    <p:sldId id="328" r:id="rId44"/>
    <p:sldId id="329" r:id="rId45"/>
    <p:sldId id="313" r:id="rId46"/>
    <p:sldId id="314" r:id="rId47"/>
    <p:sldId id="315" r:id="rId48"/>
    <p:sldId id="316" r:id="rId49"/>
    <p:sldId id="317" r:id="rId50"/>
    <p:sldId id="318" r:id="rId51"/>
    <p:sldId id="319" r:id="rId52"/>
    <p:sldId id="320" r:id="rId53"/>
    <p:sldId id="321" r:id="rId54"/>
    <p:sldId id="322" r:id="rId55"/>
    <p:sldId id="323" r:id="rId5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150" d="100"/>
          <a:sy n="150" d="100"/>
        </p:scale>
        <p:origin x="-1056" y="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60" Type="http://schemas.openxmlformats.org/officeDocument/2006/relationships/viewProps" Target="viewProps.xml"/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printerSettings" Target="printerSettings/printerSettings1.bin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59" Type="http://schemas.openxmlformats.org/officeDocument/2006/relationships/presProps" Target="presProps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62" Type="http://schemas.openxmlformats.org/officeDocument/2006/relationships/tableStyles" Target="tableStyles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slide" Target="slides/slide55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61" Type="http://schemas.openxmlformats.org/officeDocument/2006/relationships/theme" Target="theme/theme1.xml"/><Relationship Id="rId53" Type="http://schemas.openxmlformats.org/officeDocument/2006/relationships/slide" Target="slides/slide5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A3C457-2A51-D846-87F6-7B869D53E2FD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7A08B1-C3E9-CD47-B888-A68F77806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7A08B1-C3E9-CD47-B888-A68F7780670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32647" y="692727"/>
            <a:ext cx="4392706" cy="3394364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43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32647" y="692727"/>
            <a:ext cx="4392706" cy="3394364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9091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5225" y="692150"/>
            <a:ext cx="4527550" cy="3395663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113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32647" y="692727"/>
            <a:ext cx="4392706" cy="3394364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3187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5235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283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9331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32647" y="692727"/>
            <a:ext cx="4392706" cy="3394364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137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4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7A08B1-C3E9-CD47-B888-A68F7780670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3427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5475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9571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161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3667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5715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2467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4515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63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7A08B1-C3E9-CD47-B888-A68F7780670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065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7A08B1-C3E9-CD47-B888-A68F7780670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5225" y="692150"/>
            <a:ext cx="4527550" cy="3395663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03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5225" y="692150"/>
            <a:ext cx="4527550" cy="3395663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8851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32647" y="692727"/>
            <a:ext cx="4392706" cy="3394364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0899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32647" y="692727"/>
            <a:ext cx="4392706" cy="3394364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2947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32647" y="692727"/>
            <a:ext cx="4392706" cy="3394364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4995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BA8B-D969-DD4D-9286-247DBEC282EF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7C4F5-2874-E047-85F5-71FCA04D3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BA8B-D969-DD4D-9286-247DBEC282EF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7C4F5-2874-E047-85F5-71FCA04D3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BA8B-D969-DD4D-9286-247DBEC282EF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7C4F5-2874-E047-85F5-71FCA04D3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BA8B-D969-DD4D-9286-247DBEC282EF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7C4F5-2874-E047-85F5-71FCA04D3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BA8B-D969-DD4D-9286-247DBEC282EF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7C4F5-2874-E047-85F5-71FCA04D3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BA8B-D969-DD4D-9286-247DBEC282EF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7C4F5-2874-E047-85F5-71FCA04D3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BA8B-D969-DD4D-9286-247DBEC282EF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7C4F5-2874-E047-85F5-71FCA04D3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BA8B-D969-DD4D-9286-247DBEC282EF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7C4F5-2874-E047-85F5-71FCA04D3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BA8B-D969-DD4D-9286-247DBEC282EF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7C4F5-2874-E047-85F5-71FCA04D3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BA8B-D969-DD4D-9286-247DBEC282EF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7C4F5-2874-E047-85F5-71FCA04D3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BA8B-D969-DD4D-9286-247DBEC282EF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7C4F5-2874-E047-85F5-71FCA04D3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BBA8B-D969-DD4D-9286-247DBEC282EF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7C4F5-2874-E047-85F5-71FCA04D3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Relationship Id="rId5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3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df"/><Relationship Id="rId3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image" Target="../media/image26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df"/><Relationship Id="rId3" Type="http://schemas.openxmlformats.org/officeDocument/2006/relationships/image" Target="../media/image23.png"/><Relationship Id="rId5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6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df"/><Relationship Id="rId3" Type="http://schemas.openxmlformats.org/officeDocument/2006/relationships/image" Target="../media/image23.png"/><Relationship Id="rId5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9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5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29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5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4" Type="http://schemas.openxmlformats.org/officeDocument/2006/relationships/image" Target="../media/image33.png"/><Relationship Id="rId10" Type="http://schemas.openxmlformats.org/officeDocument/2006/relationships/image" Target="../media/image39.png"/><Relationship Id="rId5" Type="http://schemas.openxmlformats.org/officeDocument/2006/relationships/image" Target="../media/image34.pdf"/><Relationship Id="rId7" Type="http://schemas.openxmlformats.org/officeDocument/2006/relationships/image" Target="../media/image36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9" Type="http://schemas.openxmlformats.org/officeDocument/2006/relationships/image" Target="../media/image38.pdf"/><Relationship Id="rId3" Type="http://schemas.openxmlformats.org/officeDocument/2006/relationships/image" Target="../media/image32.pdf"/><Relationship Id="rId6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4" Type="http://schemas.openxmlformats.org/officeDocument/2006/relationships/image" Target="../media/image25.png"/><Relationship Id="rId5" Type="http://schemas.openxmlformats.org/officeDocument/2006/relationships/image" Target="../media/image42.pdf"/><Relationship Id="rId7" Type="http://schemas.openxmlformats.org/officeDocument/2006/relationships/image" Target="../media/image44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df"/><Relationship Id="rId3" Type="http://schemas.openxmlformats.org/officeDocument/2006/relationships/image" Target="../media/image41.png"/><Relationship Id="rId6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5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image" Target="../media/image50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9.gif"/><Relationship Id="rId5" Type="http://schemas.openxmlformats.org/officeDocument/2006/relationships/image" Target="../media/image51.gi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image" Target="../media/image55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4.png"/><Relationship Id="rId5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4" Type="http://schemas.openxmlformats.org/officeDocument/2006/relationships/image" Target="../media/image57.png"/><Relationship Id="rId5" Type="http://schemas.openxmlformats.org/officeDocument/2006/relationships/image" Target="../media/image54.png"/><Relationship Id="rId7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9" Type="http://schemas.openxmlformats.org/officeDocument/2006/relationships/image" Target="../media/image58.png"/><Relationship Id="rId3" Type="http://schemas.openxmlformats.org/officeDocument/2006/relationships/image" Target="../media/image56.png"/><Relationship Id="rId6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7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9" Type="http://schemas.openxmlformats.org/officeDocument/2006/relationships/image" Target="../media/image65.png"/><Relationship Id="rId3" Type="http://schemas.openxmlformats.org/officeDocument/2006/relationships/image" Target="../media/image59.png"/><Relationship Id="rId6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image" Target="../media/image69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8.gif"/><Relationship Id="rId5" Type="http://schemas.openxmlformats.org/officeDocument/2006/relationships/image" Target="../media/image70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2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71.gif"/><Relationship Id="rId5" Type="http://schemas.openxmlformats.org/officeDocument/2006/relationships/image" Target="../media/image73.gi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image" Target="../media/image78.png"/><Relationship Id="rId4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75.png"/><Relationship Id="rId5" Type="http://schemas.openxmlformats.org/officeDocument/2006/relationships/image" Target="../media/image77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Relationship Id="rId5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66333" y="1193800"/>
            <a:ext cx="58740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The </a:t>
            </a:r>
            <a:r>
              <a:rPr lang="en-US" sz="2800" b="1" dirty="0" err="1" smtClean="0"/>
              <a:t>meaning(s</a:t>
            </a:r>
            <a:r>
              <a:rPr lang="en-US" sz="2800" b="1" dirty="0" smtClean="0"/>
              <a:t>) of molecular structure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54600" y="6350000"/>
            <a:ext cx="3506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Helsinki winter school, Dec 14 2010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5667" y="2590800"/>
            <a:ext cx="8328835" cy="2862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Structure in chemistry over scales from mm to </a:t>
            </a:r>
            <a:r>
              <a:rPr lang="en-US" dirty="0" err="1" smtClean="0"/>
              <a:t>μm</a:t>
            </a:r>
            <a:r>
              <a:rPr lang="en-US" dirty="0" smtClean="0"/>
              <a:t> to nm and beyond</a:t>
            </a:r>
          </a:p>
          <a:p>
            <a:endParaRPr lang="en-US" dirty="0" smtClean="0"/>
          </a:p>
          <a:p>
            <a:r>
              <a:rPr lang="en-US" dirty="0" smtClean="0"/>
              <a:t>Different notions of structure</a:t>
            </a:r>
          </a:p>
          <a:p>
            <a:endParaRPr lang="en-US" dirty="0" smtClean="0"/>
          </a:p>
          <a:p>
            <a:r>
              <a:rPr lang="en-US" dirty="0" smtClean="0"/>
              <a:t>All about bond lengths and bond angles and the approximations from which they come</a:t>
            </a:r>
          </a:p>
          <a:p>
            <a:endParaRPr lang="en-US" dirty="0" smtClean="0"/>
          </a:p>
          <a:p>
            <a:r>
              <a:rPr lang="en-US" dirty="0" smtClean="0"/>
              <a:t>What experimentalists measure, what quantum chemists calculate, and the validity of</a:t>
            </a:r>
          </a:p>
          <a:p>
            <a:r>
              <a:rPr lang="en-US" dirty="0" smtClean="0"/>
              <a:t>making superficial comparisons</a:t>
            </a:r>
          </a:p>
          <a:p>
            <a:endParaRPr lang="en-US" dirty="0" smtClean="0"/>
          </a:p>
          <a:p>
            <a:r>
              <a:rPr lang="en-US" dirty="0" smtClean="0"/>
              <a:t>NO</a:t>
            </a:r>
            <a:r>
              <a:rPr lang="en-US" baseline="-25000" dirty="0" smtClean="0"/>
              <a:t>3</a:t>
            </a:r>
            <a:r>
              <a:rPr lang="en-US" dirty="0" smtClean="0"/>
              <a:t>: A molecule with a debatable structure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67" y="0"/>
            <a:ext cx="8874419" cy="24510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821" y="3629741"/>
            <a:ext cx="3733800" cy="2171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8175" y="3010067"/>
            <a:ext cx="2501900" cy="325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2075"/>
            <a:ext cx="83481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                           Going a little bit further yet…</a:t>
            </a:r>
          </a:p>
          <a:p>
            <a:endParaRPr lang="en-US" sz="2400" b="1" dirty="0" smtClean="0"/>
          </a:p>
          <a:p>
            <a:endParaRPr lang="en-US" sz="2400" b="1" dirty="0" smtClean="0"/>
          </a:p>
          <a:p>
            <a:r>
              <a:rPr lang="en-US" sz="2400" b="1" dirty="0" smtClean="0"/>
              <a:t>“Electronic structure</a:t>
            </a:r>
            <a:r>
              <a:rPr lang="en-US" sz="2400" b="1" dirty="0" smtClean="0"/>
              <a:t>”: </a:t>
            </a:r>
            <a:r>
              <a:rPr lang="en-US" sz="2400" b="1" dirty="0" smtClean="0"/>
              <a:t>Generally</a:t>
            </a:r>
            <a:r>
              <a:rPr lang="en-US" sz="2400" b="1" dirty="0" smtClean="0"/>
              <a:t> associated with </a:t>
            </a:r>
            <a:r>
              <a:rPr lang="en-US" sz="2400" b="1" dirty="0" smtClean="0"/>
              <a:t>how electrons are described by </a:t>
            </a:r>
            <a:r>
              <a:rPr lang="en-US" sz="2400" b="1" dirty="0" err="1" smtClean="0"/>
              <a:t>orbitals</a:t>
            </a:r>
            <a:r>
              <a:rPr lang="en-US" sz="2400" b="1" dirty="0" smtClean="0"/>
              <a:t>; allows a great deal of qualitative insight and predictions of chemical reactivity.    We won’t discuss this, just the use of</a:t>
            </a:r>
            <a:r>
              <a:rPr lang="en-US" sz="2400" b="1" dirty="0" smtClean="0"/>
              <a:t> theory and experiment to </a:t>
            </a:r>
            <a:r>
              <a:rPr lang="en-US" sz="2400" b="1" dirty="0" smtClean="0"/>
              <a:t>study the </a:t>
            </a:r>
          </a:p>
          <a:p>
            <a:r>
              <a:rPr lang="en-US" sz="2400" b="1" dirty="0" smtClean="0"/>
              <a:t>“structure” as described by the nuclear positions.    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7259" y="337461"/>
            <a:ext cx="6624830" cy="6832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Some “measures” of structure in molecules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Bond length (</a:t>
            </a:r>
            <a:r>
              <a:rPr lang="en-US" sz="2800" b="1" dirty="0" err="1" smtClean="0"/>
              <a:t>internuclear</a:t>
            </a:r>
            <a:r>
              <a:rPr lang="en-US" sz="2800" b="1" dirty="0" smtClean="0"/>
              <a:t> separation)</a:t>
            </a:r>
          </a:p>
          <a:p>
            <a:r>
              <a:rPr lang="en-US" sz="2800" b="1" dirty="0" smtClean="0"/>
              <a:t>Bond angle</a:t>
            </a:r>
          </a:p>
          <a:p>
            <a:r>
              <a:rPr lang="en-US" sz="2800" b="1" dirty="0" smtClean="0"/>
              <a:t>Dihedral angle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Hybridization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Point-group symmetry 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Non-bonded contacts (helix, </a:t>
            </a:r>
            <a:r>
              <a:rPr lang="en-US" sz="2800" b="1" dirty="0" err="1" smtClean="0"/>
              <a:t>β</a:t>
            </a:r>
            <a:r>
              <a:rPr lang="en-US" sz="2800" b="1" dirty="0" smtClean="0"/>
              <a:t>-sheet, </a:t>
            </a:r>
          </a:p>
          <a:p>
            <a:r>
              <a:rPr lang="en-US" sz="2800" b="1" dirty="0"/>
              <a:t>a</a:t>
            </a:r>
            <a:r>
              <a:rPr lang="en-US" sz="2800" b="1" dirty="0" smtClean="0"/>
              <a:t>ctive site interactions etc.)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Absolute configuration (</a:t>
            </a:r>
            <a:r>
              <a:rPr lang="en-US" sz="2800" b="1" dirty="0" err="1" smtClean="0"/>
              <a:t>chiral</a:t>
            </a:r>
            <a:r>
              <a:rPr lang="en-US" sz="2800" b="1" dirty="0" smtClean="0"/>
              <a:t> compounds)</a:t>
            </a:r>
          </a:p>
          <a:p>
            <a:endParaRPr lang="en-US" sz="2800" b="1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7259" y="337461"/>
            <a:ext cx="6624830" cy="6832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Some “measures” of structure in molecules</a:t>
            </a:r>
          </a:p>
          <a:p>
            <a:endParaRPr lang="en-US" sz="2800" b="1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Bond length (</a:t>
            </a:r>
            <a:r>
              <a:rPr lang="en-US" sz="2800" b="1" dirty="0" err="1" smtClean="0">
                <a:solidFill>
                  <a:srgbClr val="FF0000"/>
                </a:solidFill>
              </a:rPr>
              <a:t>internuclear</a:t>
            </a:r>
            <a:r>
              <a:rPr lang="en-US" sz="2800" b="1" dirty="0" smtClean="0">
                <a:solidFill>
                  <a:srgbClr val="FF0000"/>
                </a:solidFill>
              </a:rPr>
              <a:t> separation)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Bond angle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Dihedral angle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Hybridization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Point-group symmetry 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Non-bonded contacts (helix, </a:t>
            </a:r>
            <a:r>
              <a:rPr lang="en-US" sz="2800" b="1" dirty="0" err="1" smtClean="0"/>
              <a:t>β</a:t>
            </a:r>
            <a:r>
              <a:rPr lang="en-US" sz="2800" b="1" dirty="0" smtClean="0"/>
              <a:t>-sheet, </a:t>
            </a:r>
          </a:p>
          <a:p>
            <a:r>
              <a:rPr lang="en-US" sz="2800" b="1" dirty="0"/>
              <a:t>a</a:t>
            </a:r>
            <a:r>
              <a:rPr lang="en-US" sz="2800" b="1" dirty="0" smtClean="0"/>
              <a:t>ctive site interactions etc.)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Absolute configuration (</a:t>
            </a:r>
            <a:r>
              <a:rPr lang="en-US" sz="2800" b="1" dirty="0" err="1" smtClean="0"/>
              <a:t>chiral</a:t>
            </a:r>
            <a:r>
              <a:rPr lang="en-US" sz="2800" b="1" dirty="0" smtClean="0"/>
              <a:t> compounds)</a:t>
            </a:r>
          </a:p>
          <a:p>
            <a:endParaRPr lang="en-US" sz="2800" b="1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176" y="3774096"/>
            <a:ext cx="6400800" cy="27459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700" y="1999640"/>
            <a:ext cx="3022600" cy="558800"/>
          </a:xfrm>
          <a:prstGeom prst="rect">
            <a:avLst/>
          </a:prstGeom>
        </p:spPr>
      </p:pic>
      <p:sp>
        <p:nvSpPr>
          <p:cNvPr id="4" name="Freeform 3"/>
          <p:cNvSpPr/>
          <p:nvPr/>
        </p:nvSpPr>
        <p:spPr>
          <a:xfrm>
            <a:off x="2649958" y="3607783"/>
            <a:ext cx="1793838" cy="566284"/>
          </a:xfrm>
          <a:custGeom>
            <a:avLst/>
            <a:gdLst>
              <a:gd name="connsiteX0" fmla="*/ 237175 w 1793838"/>
              <a:gd name="connsiteY0" fmla="*/ 58284 h 566284"/>
              <a:gd name="connsiteX1" fmla="*/ 211775 w 1793838"/>
              <a:gd name="connsiteY1" fmla="*/ 66750 h 566284"/>
              <a:gd name="connsiteX2" fmla="*/ 169442 w 1793838"/>
              <a:gd name="connsiteY2" fmla="*/ 109084 h 566284"/>
              <a:gd name="connsiteX3" fmla="*/ 127109 w 1793838"/>
              <a:gd name="connsiteY3" fmla="*/ 142950 h 566284"/>
              <a:gd name="connsiteX4" fmla="*/ 76309 w 1793838"/>
              <a:gd name="connsiteY4" fmla="*/ 176817 h 566284"/>
              <a:gd name="connsiteX5" fmla="*/ 42442 w 1793838"/>
              <a:gd name="connsiteY5" fmla="*/ 210684 h 566284"/>
              <a:gd name="connsiteX6" fmla="*/ 17042 w 1793838"/>
              <a:gd name="connsiteY6" fmla="*/ 236084 h 566284"/>
              <a:gd name="connsiteX7" fmla="*/ 25509 w 1793838"/>
              <a:gd name="connsiteY7" fmla="*/ 346150 h 566284"/>
              <a:gd name="connsiteX8" fmla="*/ 33975 w 1793838"/>
              <a:gd name="connsiteY8" fmla="*/ 371550 h 566284"/>
              <a:gd name="connsiteX9" fmla="*/ 42442 w 1793838"/>
              <a:gd name="connsiteY9" fmla="*/ 405417 h 566284"/>
              <a:gd name="connsiteX10" fmla="*/ 67842 w 1793838"/>
              <a:gd name="connsiteY10" fmla="*/ 430817 h 566284"/>
              <a:gd name="connsiteX11" fmla="*/ 110175 w 1793838"/>
              <a:gd name="connsiteY11" fmla="*/ 464684 h 566284"/>
              <a:gd name="connsiteX12" fmla="*/ 152509 w 1793838"/>
              <a:gd name="connsiteY12" fmla="*/ 498550 h 566284"/>
              <a:gd name="connsiteX13" fmla="*/ 203309 w 1793838"/>
              <a:gd name="connsiteY13" fmla="*/ 515484 h 566284"/>
              <a:gd name="connsiteX14" fmla="*/ 262575 w 1793838"/>
              <a:gd name="connsiteY14" fmla="*/ 532417 h 566284"/>
              <a:gd name="connsiteX15" fmla="*/ 330309 w 1793838"/>
              <a:gd name="connsiteY15" fmla="*/ 540884 h 566284"/>
              <a:gd name="connsiteX16" fmla="*/ 423442 w 1793838"/>
              <a:gd name="connsiteY16" fmla="*/ 557817 h 566284"/>
              <a:gd name="connsiteX17" fmla="*/ 694375 w 1793838"/>
              <a:gd name="connsiteY17" fmla="*/ 566284 h 566284"/>
              <a:gd name="connsiteX18" fmla="*/ 1083842 w 1793838"/>
              <a:gd name="connsiteY18" fmla="*/ 557817 h 566284"/>
              <a:gd name="connsiteX19" fmla="*/ 1168509 w 1793838"/>
              <a:gd name="connsiteY19" fmla="*/ 540884 h 566284"/>
              <a:gd name="connsiteX20" fmla="*/ 1439442 w 1793838"/>
              <a:gd name="connsiteY20" fmla="*/ 532417 h 566284"/>
              <a:gd name="connsiteX21" fmla="*/ 1490242 w 1793838"/>
              <a:gd name="connsiteY21" fmla="*/ 523950 h 566284"/>
              <a:gd name="connsiteX22" fmla="*/ 1583375 w 1793838"/>
              <a:gd name="connsiteY22" fmla="*/ 507017 h 566284"/>
              <a:gd name="connsiteX23" fmla="*/ 1625709 w 1793838"/>
              <a:gd name="connsiteY23" fmla="*/ 473150 h 566284"/>
              <a:gd name="connsiteX24" fmla="*/ 1659575 w 1793838"/>
              <a:gd name="connsiteY24" fmla="*/ 447750 h 566284"/>
              <a:gd name="connsiteX25" fmla="*/ 1676509 w 1793838"/>
              <a:gd name="connsiteY25" fmla="*/ 430817 h 566284"/>
              <a:gd name="connsiteX26" fmla="*/ 1710375 w 1793838"/>
              <a:gd name="connsiteY26" fmla="*/ 405417 h 566284"/>
              <a:gd name="connsiteX27" fmla="*/ 1744242 w 1793838"/>
              <a:gd name="connsiteY27" fmla="*/ 371550 h 566284"/>
              <a:gd name="connsiteX28" fmla="*/ 1752709 w 1793838"/>
              <a:gd name="connsiteY28" fmla="*/ 346150 h 566284"/>
              <a:gd name="connsiteX29" fmla="*/ 1761175 w 1793838"/>
              <a:gd name="connsiteY29" fmla="*/ 269950 h 566284"/>
              <a:gd name="connsiteX30" fmla="*/ 1718842 w 1793838"/>
              <a:gd name="connsiteY30" fmla="*/ 261484 h 566284"/>
              <a:gd name="connsiteX31" fmla="*/ 1701909 w 1793838"/>
              <a:gd name="connsiteY31" fmla="*/ 244550 h 566284"/>
              <a:gd name="connsiteX32" fmla="*/ 1651109 w 1793838"/>
              <a:gd name="connsiteY32" fmla="*/ 193750 h 566284"/>
              <a:gd name="connsiteX33" fmla="*/ 1591842 w 1793838"/>
              <a:gd name="connsiteY33" fmla="*/ 185284 h 566284"/>
              <a:gd name="connsiteX34" fmla="*/ 1566442 w 1793838"/>
              <a:gd name="connsiteY34" fmla="*/ 176817 h 566284"/>
              <a:gd name="connsiteX35" fmla="*/ 1532575 w 1793838"/>
              <a:gd name="connsiteY35" fmla="*/ 168350 h 566284"/>
              <a:gd name="connsiteX36" fmla="*/ 1473309 w 1793838"/>
              <a:gd name="connsiteY36" fmla="*/ 142950 h 566284"/>
              <a:gd name="connsiteX37" fmla="*/ 1320909 w 1793838"/>
              <a:gd name="connsiteY37" fmla="*/ 126017 h 566284"/>
              <a:gd name="connsiteX38" fmla="*/ 1270109 w 1793838"/>
              <a:gd name="connsiteY38" fmla="*/ 117550 h 566284"/>
              <a:gd name="connsiteX39" fmla="*/ 1193909 w 1793838"/>
              <a:gd name="connsiteY39" fmla="*/ 100617 h 566284"/>
              <a:gd name="connsiteX40" fmla="*/ 1176975 w 1793838"/>
              <a:gd name="connsiteY40" fmla="*/ 83684 h 566284"/>
              <a:gd name="connsiteX41" fmla="*/ 1151575 w 1793838"/>
              <a:gd name="connsiteY41" fmla="*/ 75217 h 566284"/>
              <a:gd name="connsiteX42" fmla="*/ 1007642 w 1793838"/>
              <a:gd name="connsiteY42" fmla="*/ 58284 h 566284"/>
              <a:gd name="connsiteX43" fmla="*/ 931442 w 1793838"/>
              <a:gd name="connsiteY43" fmla="*/ 41350 h 566284"/>
              <a:gd name="connsiteX44" fmla="*/ 872175 w 1793838"/>
              <a:gd name="connsiteY44" fmla="*/ 32884 h 566284"/>
              <a:gd name="connsiteX45" fmla="*/ 584309 w 1793838"/>
              <a:gd name="connsiteY45" fmla="*/ 24417 h 566284"/>
              <a:gd name="connsiteX46" fmla="*/ 558909 w 1793838"/>
              <a:gd name="connsiteY46" fmla="*/ 15950 h 566284"/>
              <a:gd name="connsiteX47" fmla="*/ 304909 w 1793838"/>
              <a:gd name="connsiteY47" fmla="*/ 15950 h 566284"/>
              <a:gd name="connsiteX48" fmla="*/ 254109 w 1793838"/>
              <a:gd name="connsiteY48" fmla="*/ 32884 h 566284"/>
              <a:gd name="connsiteX49" fmla="*/ 220242 w 1793838"/>
              <a:gd name="connsiteY49" fmla="*/ 66750 h 566284"/>
              <a:gd name="connsiteX50" fmla="*/ 169442 w 1793838"/>
              <a:gd name="connsiteY50" fmla="*/ 83684 h 566284"/>
              <a:gd name="connsiteX51" fmla="*/ 169442 w 1793838"/>
              <a:gd name="connsiteY51" fmla="*/ 83684 h 566284"/>
              <a:gd name="connsiteX52" fmla="*/ 169442 w 1793838"/>
              <a:gd name="connsiteY52" fmla="*/ 83684 h 566284"/>
              <a:gd name="connsiteX53" fmla="*/ 169442 w 1793838"/>
              <a:gd name="connsiteY53" fmla="*/ 83684 h 566284"/>
              <a:gd name="connsiteX54" fmla="*/ 237175 w 1793838"/>
              <a:gd name="connsiteY54" fmla="*/ 58284 h 5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93838" h="566284">
                <a:moveTo>
                  <a:pt x="237175" y="58284"/>
                </a:moveTo>
                <a:cubicBezTo>
                  <a:pt x="228708" y="61106"/>
                  <a:pt x="218915" y="61395"/>
                  <a:pt x="211775" y="66750"/>
                </a:cubicBezTo>
                <a:cubicBezTo>
                  <a:pt x="195810" y="78724"/>
                  <a:pt x="184275" y="95734"/>
                  <a:pt x="169442" y="109084"/>
                </a:cubicBezTo>
                <a:cubicBezTo>
                  <a:pt x="156010" y="121173"/>
                  <a:pt x="141724" y="132321"/>
                  <a:pt x="127109" y="142950"/>
                </a:cubicBezTo>
                <a:cubicBezTo>
                  <a:pt x="110650" y="154920"/>
                  <a:pt x="90700" y="162426"/>
                  <a:pt x="76309" y="176817"/>
                </a:cubicBezTo>
                <a:lnTo>
                  <a:pt x="42442" y="210684"/>
                </a:lnTo>
                <a:lnTo>
                  <a:pt x="17042" y="236084"/>
                </a:lnTo>
                <a:cubicBezTo>
                  <a:pt x="0" y="287208"/>
                  <a:pt x="5127" y="257827"/>
                  <a:pt x="25509" y="346150"/>
                </a:cubicBezTo>
                <a:cubicBezTo>
                  <a:pt x="27516" y="354846"/>
                  <a:pt x="31523" y="362969"/>
                  <a:pt x="33975" y="371550"/>
                </a:cubicBezTo>
                <a:cubicBezTo>
                  <a:pt x="37172" y="382739"/>
                  <a:pt x="36669" y="395314"/>
                  <a:pt x="42442" y="405417"/>
                </a:cubicBezTo>
                <a:cubicBezTo>
                  <a:pt x="48383" y="415813"/>
                  <a:pt x="60177" y="421619"/>
                  <a:pt x="67842" y="430817"/>
                </a:cubicBezTo>
                <a:cubicBezTo>
                  <a:pt x="97301" y="466168"/>
                  <a:pt x="68477" y="450784"/>
                  <a:pt x="110175" y="464684"/>
                </a:cubicBezTo>
                <a:cubicBezTo>
                  <a:pt x="124250" y="478758"/>
                  <a:pt x="133284" y="490006"/>
                  <a:pt x="152509" y="498550"/>
                </a:cubicBezTo>
                <a:cubicBezTo>
                  <a:pt x="168820" y="505799"/>
                  <a:pt x="186376" y="509840"/>
                  <a:pt x="203309" y="515484"/>
                </a:cubicBezTo>
                <a:cubicBezTo>
                  <a:pt x="223433" y="522192"/>
                  <a:pt x="241323" y="528875"/>
                  <a:pt x="262575" y="532417"/>
                </a:cubicBezTo>
                <a:cubicBezTo>
                  <a:pt x="285019" y="536158"/>
                  <a:pt x="307820" y="537424"/>
                  <a:pt x="330309" y="540884"/>
                </a:cubicBezTo>
                <a:cubicBezTo>
                  <a:pt x="355061" y="544692"/>
                  <a:pt x="399502" y="556557"/>
                  <a:pt x="423442" y="557817"/>
                </a:cubicBezTo>
                <a:cubicBezTo>
                  <a:pt x="513672" y="562566"/>
                  <a:pt x="604064" y="563462"/>
                  <a:pt x="694375" y="566284"/>
                </a:cubicBezTo>
                <a:cubicBezTo>
                  <a:pt x="824197" y="563462"/>
                  <a:pt x="954175" y="564763"/>
                  <a:pt x="1083842" y="557817"/>
                </a:cubicBezTo>
                <a:cubicBezTo>
                  <a:pt x="1112582" y="556277"/>
                  <a:pt x="1139742" y="541783"/>
                  <a:pt x="1168509" y="540884"/>
                </a:cubicBezTo>
                <a:lnTo>
                  <a:pt x="1439442" y="532417"/>
                </a:lnTo>
                <a:lnTo>
                  <a:pt x="1490242" y="523950"/>
                </a:lnTo>
                <a:cubicBezTo>
                  <a:pt x="1620409" y="500284"/>
                  <a:pt x="1433681" y="531967"/>
                  <a:pt x="1583375" y="507017"/>
                </a:cubicBezTo>
                <a:cubicBezTo>
                  <a:pt x="1646167" y="465156"/>
                  <a:pt x="1577456" y="513361"/>
                  <a:pt x="1625709" y="473150"/>
                </a:cubicBezTo>
                <a:cubicBezTo>
                  <a:pt x="1636549" y="464116"/>
                  <a:pt x="1648735" y="456784"/>
                  <a:pt x="1659575" y="447750"/>
                </a:cubicBezTo>
                <a:cubicBezTo>
                  <a:pt x="1665707" y="442640"/>
                  <a:pt x="1670377" y="435927"/>
                  <a:pt x="1676509" y="430817"/>
                </a:cubicBezTo>
                <a:cubicBezTo>
                  <a:pt x="1687349" y="421783"/>
                  <a:pt x="1699755" y="414709"/>
                  <a:pt x="1710375" y="405417"/>
                </a:cubicBezTo>
                <a:cubicBezTo>
                  <a:pt x="1722390" y="394904"/>
                  <a:pt x="1744242" y="371550"/>
                  <a:pt x="1744242" y="371550"/>
                </a:cubicBezTo>
                <a:cubicBezTo>
                  <a:pt x="1747064" y="363083"/>
                  <a:pt x="1748718" y="354132"/>
                  <a:pt x="1752709" y="346150"/>
                </a:cubicBezTo>
                <a:cubicBezTo>
                  <a:pt x="1765814" y="319940"/>
                  <a:pt x="1793838" y="308056"/>
                  <a:pt x="1761175" y="269950"/>
                </a:cubicBezTo>
                <a:cubicBezTo>
                  <a:pt x="1751810" y="259024"/>
                  <a:pt x="1732953" y="264306"/>
                  <a:pt x="1718842" y="261484"/>
                </a:cubicBezTo>
                <a:cubicBezTo>
                  <a:pt x="1713198" y="255839"/>
                  <a:pt x="1707019" y="250682"/>
                  <a:pt x="1701909" y="244550"/>
                </a:cubicBezTo>
                <a:cubicBezTo>
                  <a:pt x="1686722" y="226325"/>
                  <a:pt x="1676482" y="201362"/>
                  <a:pt x="1651109" y="193750"/>
                </a:cubicBezTo>
                <a:cubicBezTo>
                  <a:pt x="1631994" y="188016"/>
                  <a:pt x="1611598" y="188106"/>
                  <a:pt x="1591842" y="185284"/>
                </a:cubicBezTo>
                <a:cubicBezTo>
                  <a:pt x="1583375" y="182462"/>
                  <a:pt x="1575023" y="179269"/>
                  <a:pt x="1566442" y="176817"/>
                </a:cubicBezTo>
                <a:cubicBezTo>
                  <a:pt x="1555253" y="173620"/>
                  <a:pt x="1543471" y="172436"/>
                  <a:pt x="1532575" y="168350"/>
                </a:cubicBezTo>
                <a:cubicBezTo>
                  <a:pt x="1505106" y="158049"/>
                  <a:pt x="1500514" y="147896"/>
                  <a:pt x="1473309" y="142950"/>
                </a:cubicBezTo>
                <a:cubicBezTo>
                  <a:pt x="1435451" y="136067"/>
                  <a:pt x="1355893" y="130390"/>
                  <a:pt x="1320909" y="126017"/>
                </a:cubicBezTo>
                <a:cubicBezTo>
                  <a:pt x="1303875" y="123888"/>
                  <a:pt x="1286999" y="120621"/>
                  <a:pt x="1270109" y="117550"/>
                </a:cubicBezTo>
                <a:cubicBezTo>
                  <a:pt x="1230681" y="110382"/>
                  <a:pt x="1230160" y="109680"/>
                  <a:pt x="1193909" y="100617"/>
                </a:cubicBezTo>
                <a:cubicBezTo>
                  <a:pt x="1188264" y="94973"/>
                  <a:pt x="1183820" y="87791"/>
                  <a:pt x="1176975" y="83684"/>
                </a:cubicBezTo>
                <a:cubicBezTo>
                  <a:pt x="1169322" y="79092"/>
                  <a:pt x="1160401" y="76541"/>
                  <a:pt x="1151575" y="75217"/>
                </a:cubicBezTo>
                <a:cubicBezTo>
                  <a:pt x="1103801" y="68051"/>
                  <a:pt x="1055508" y="64811"/>
                  <a:pt x="1007642" y="58284"/>
                </a:cubicBezTo>
                <a:cubicBezTo>
                  <a:pt x="940411" y="49116"/>
                  <a:pt x="990176" y="52029"/>
                  <a:pt x="931442" y="41350"/>
                </a:cubicBezTo>
                <a:cubicBezTo>
                  <a:pt x="911808" y="37780"/>
                  <a:pt x="892108" y="33856"/>
                  <a:pt x="872175" y="32884"/>
                </a:cubicBezTo>
                <a:cubicBezTo>
                  <a:pt x="776292" y="28207"/>
                  <a:pt x="680264" y="27239"/>
                  <a:pt x="584309" y="24417"/>
                </a:cubicBezTo>
                <a:cubicBezTo>
                  <a:pt x="575842" y="21595"/>
                  <a:pt x="567730" y="17307"/>
                  <a:pt x="558909" y="15950"/>
                </a:cubicBezTo>
                <a:cubicBezTo>
                  <a:pt x="455231" y="0"/>
                  <a:pt x="428399" y="9776"/>
                  <a:pt x="304909" y="15950"/>
                </a:cubicBezTo>
                <a:cubicBezTo>
                  <a:pt x="287976" y="21595"/>
                  <a:pt x="259754" y="15951"/>
                  <a:pt x="254109" y="32884"/>
                </a:cubicBezTo>
                <a:cubicBezTo>
                  <a:pt x="242820" y="66751"/>
                  <a:pt x="254109" y="55462"/>
                  <a:pt x="220242" y="66750"/>
                </a:cubicBezTo>
                <a:cubicBezTo>
                  <a:pt x="195327" y="91667"/>
                  <a:pt x="211292" y="83684"/>
                  <a:pt x="169442" y="83684"/>
                </a:cubicBezTo>
                <a:lnTo>
                  <a:pt x="169442" y="83684"/>
                </a:lnTo>
                <a:lnTo>
                  <a:pt x="169442" y="83684"/>
                </a:lnTo>
                <a:lnTo>
                  <a:pt x="169442" y="83684"/>
                </a:lnTo>
                <a:lnTo>
                  <a:pt x="237175" y="58284"/>
                </a:lnTo>
                <a:close/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3699933" y="2632498"/>
            <a:ext cx="517152" cy="1033569"/>
          </a:xfrm>
          <a:custGeom>
            <a:avLst/>
            <a:gdLst>
              <a:gd name="connsiteX0" fmla="*/ 0 w 517152"/>
              <a:gd name="connsiteY0" fmla="*/ 1033569 h 1033569"/>
              <a:gd name="connsiteX1" fmla="*/ 270934 w 517152"/>
              <a:gd name="connsiteY1" fmla="*/ 491702 h 1033569"/>
              <a:gd name="connsiteX2" fmla="*/ 355600 w 517152"/>
              <a:gd name="connsiteY2" fmla="*/ 330835 h 1033569"/>
              <a:gd name="connsiteX3" fmla="*/ 381000 w 517152"/>
              <a:gd name="connsiteY3" fmla="*/ 296969 h 1033569"/>
              <a:gd name="connsiteX4" fmla="*/ 397934 w 517152"/>
              <a:gd name="connsiteY4" fmla="*/ 254635 h 1033569"/>
              <a:gd name="connsiteX5" fmla="*/ 423334 w 517152"/>
              <a:gd name="connsiteY5" fmla="*/ 212302 h 1033569"/>
              <a:gd name="connsiteX6" fmla="*/ 431800 w 517152"/>
              <a:gd name="connsiteY6" fmla="*/ 186902 h 1033569"/>
              <a:gd name="connsiteX7" fmla="*/ 448734 w 517152"/>
              <a:gd name="connsiteY7" fmla="*/ 153035 h 1033569"/>
              <a:gd name="connsiteX8" fmla="*/ 482600 w 517152"/>
              <a:gd name="connsiteY8" fmla="*/ 42969 h 1033569"/>
              <a:gd name="connsiteX9" fmla="*/ 499534 w 517152"/>
              <a:gd name="connsiteY9" fmla="*/ 9102 h 1033569"/>
              <a:gd name="connsiteX10" fmla="*/ 474134 w 517152"/>
              <a:gd name="connsiteY10" fmla="*/ 26035 h 1033569"/>
              <a:gd name="connsiteX11" fmla="*/ 465667 w 517152"/>
              <a:gd name="connsiteY11" fmla="*/ 59902 h 1033569"/>
              <a:gd name="connsiteX12" fmla="*/ 457200 w 517152"/>
              <a:gd name="connsiteY12" fmla="*/ 85302 h 1033569"/>
              <a:gd name="connsiteX13" fmla="*/ 474134 w 517152"/>
              <a:gd name="connsiteY13" fmla="*/ 68369 h 1033569"/>
              <a:gd name="connsiteX14" fmla="*/ 499534 w 517152"/>
              <a:gd name="connsiteY14" fmla="*/ 59902 h 1033569"/>
              <a:gd name="connsiteX15" fmla="*/ 508000 w 517152"/>
              <a:gd name="connsiteY15" fmla="*/ 34502 h 1033569"/>
              <a:gd name="connsiteX16" fmla="*/ 457200 w 517152"/>
              <a:gd name="connsiteY16" fmla="*/ 42969 h 1033569"/>
              <a:gd name="connsiteX17" fmla="*/ 414867 w 517152"/>
              <a:gd name="connsiteY17" fmla="*/ 76835 h 1033569"/>
              <a:gd name="connsiteX18" fmla="*/ 372534 w 517152"/>
              <a:gd name="connsiteY18" fmla="*/ 119169 h 1033569"/>
              <a:gd name="connsiteX19" fmla="*/ 338667 w 517152"/>
              <a:gd name="connsiteY19" fmla="*/ 144569 h 1033569"/>
              <a:gd name="connsiteX20" fmla="*/ 389467 w 517152"/>
              <a:gd name="connsiteY20" fmla="*/ 110702 h 1033569"/>
              <a:gd name="connsiteX21" fmla="*/ 440267 w 517152"/>
              <a:gd name="connsiteY21" fmla="*/ 93769 h 1033569"/>
              <a:gd name="connsiteX22" fmla="*/ 491067 w 517152"/>
              <a:gd name="connsiteY22" fmla="*/ 51435 h 1033569"/>
              <a:gd name="connsiteX23" fmla="*/ 499534 w 517152"/>
              <a:gd name="connsiteY23" fmla="*/ 26035 h 1033569"/>
              <a:gd name="connsiteX24" fmla="*/ 508000 w 517152"/>
              <a:gd name="connsiteY24" fmla="*/ 169969 h 1033569"/>
              <a:gd name="connsiteX25" fmla="*/ 516467 w 517152"/>
              <a:gd name="connsiteY25" fmla="*/ 212302 h 1033569"/>
              <a:gd name="connsiteX26" fmla="*/ 516467 w 517152"/>
              <a:gd name="connsiteY26" fmla="*/ 212302 h 1033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7152" h="1033569">
                <a:moveTo>
                  <a:pt x="0" y="1033569"/>
                </a:moveTo>
                <a:cubicBezTo>
                  <a:pt x="138967" y="727843"/>
                  <a:pt x="55123" y="903092"/>
                  <a:pt x="270934" y="491702"/>
                </a:cubicBezTo>
                <a:cubicBezTo>
                  <a:pt x="299084" y="438042"/>
                  <a:pt x="319242" y="379311"/>
                  <a:pt x="355600" y="330835"/>
                </a:cubicBezTo>
                <a:cubicBezTo>
                  <a:pt x="364067" y="319546"/>
                  <a:pt x="374147" y="309304"/>
                  <a:pt x="381000" y="296969"/>
                </a:cubicBezTo>
                <a:cubicBezTo>
                  <a:pt x="388381" y="283683"/>
                  <a:pt x="391137" y="268229"/>
                  <a:pt x="397934" y="254635"/>
                </a:cubicBezTo>
                <a:cubicBezTo>
                  <a:pt x="405293" y="239916"/>
                  <a:pt x="415975" y="227021"/>
                  <a:pt x="423334" y="212302"/>
                </a:cubicBezTo>
                <a:cubicBezTo>
                  <a:pt x="427325" y="204320"/>
                  <a:pt x="428284" y="195105"/>
                  <a:pt x="431800" y="186902"/>
                </a:cubicBezTo>
                <a:cubicBezTo>
                  <a:pt x="436772" y="175301"/>
                  <a:pt x="443089" y="164324"/>
                  <a:pt x="448734" y="153035"/>
                </a:cubicBezTo>
                <a:cubicBezTo>
                  <a:pt x="457375" y="118470"/>
                  <a:pt x="468059" y="72050"/>
                  <a:pt x="482600" y="42969"/>
                </a:cubicBezTo>
                <a:cubicBezTo>
                  <a:pt x="488245" y="31680"/>
                  <a:pt x="505178" y="20391"/>
                  <a:pt x="499534" y="9102"/>
                </a:cubicBezTo>
                <a:cubicBezTo>
                  <a:pt x="494984" y="0"/>
                  <a:pt x="482601" y="20391"/>
                  <a:pt x="474134" y="26035"/>
                </a:cubicBezTo>
                <a:cubicBezTo>
                  <a:pt x="471312" y="37324"/>
                  <a:pt x="468864" y="48713"/>
                  <a:pt x="465667" y="59902"/>
                </a:cubicBezTo>
                <a:cubicBezTo>
                  <a:pt x="463215" y="68483"/>
                  <a:pt x="450889" y="78991"/>
                  <a:pt x="457200" y="85302"/>
                </a:cubicBezTo>
                <a:cubicBezTo>
                  <a:pt x="462845" y="90947"/>
                  <a:pt x="467289" y="72476"/>
                  <a:pt x="474134" y="68369"/>
                </a:cubicBezTo>
                <a:cubicBezTo>
                  <a:pt x="481787" y="63777"/>
                  <a:pt x="491067" y="62724"/>
                  <a:pt x="499534" y="59902"/>
                </a:cubicBezTo>
                <a:cubicBezTo>
                  <a:pt x="502356" y="51435"/>
                  <a:pt x="511991" y="42484"/>
                  <a:pt x="508000" y="34502"/>
                </a:cubicBezTo>
                <a:cubicBezTo>
                  <a:pt x="495063" y="8628"/>
                  <a:pt x="464809" y="37262"/>
                  <a:pt x="457200" y="42969"/>
                </a:cubicBezTo>
                <a:cubicBezTo>
                  <a:pt x="442743" y="53812"/>
                  <a:pt x="428299" y="64746"/>
                  <a:pt x="414867" y="76835"/>
                </a:cubicBezTo>
                <a:cubicBezTo>
                  <a:pt x="400034" y="90185"/>
                  <a:pt x="388499" y="107195"/>
                  <a:pt x="372534" y="119169"/>
                </a:cubicBezTo>
                <a:cubicBezTo>
                  <a:pt x="361245" y="127636"/>
                  <a:pt x="326046" y="150880"/>
                  <a:pt x="338667" y="144569"/>
                </a:cubicBezTo>
                <a:cubicBezTo>
                  <a:pt x="356870" y="135467"/>
                  <a:pt x="370160" y="117138"/>
                  <a:pt x="389467" y="110702"/>
                </a:cubicBezTo>
                <a:lnTo>
                  <a:pt x="440267" y="93769"/>
                </a:lnTo>
                <a:cubicBezTo>
                  <a:pt x="459009" y="81274"/>
                  <a:pt x="478029" y="70991"/>
                  <a:pt x="491067" y="51435"/>
                </a:cubicBezTo>
                <a:cubicBezTo>
                  <a:pt x="496018" y="44009"/>
                  <a:pt x="496712" y="34502"/>
                  <a:pt x="499534" y="26035"/>
                </a:cubicBezTo>
                <a:cubicBezTo>
                  <a:pt x="502356" y="74013"/>
                  <a:pt x="503443" y="122125"/>
                  <a:pt x="508000" y="169969"/>
                </a:cubicBezTo>
                <a:cubicBezTo>
                  <a:pt x="517152" y="266062"/>
                  <a:pt x="516467" y="177770"/>
                  <a:pt x="516467" y="212302"/>
                </a:cubicBezTo>
                <a:lnTo>
                  <a:pt x="516467" y="212302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920" y="2818783"/>
            <a:ext cx="5764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Molecular quantum mechanics in five slides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028109" y="515072"/>
            <a:ext cx="6451600" cy="161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028109" y="515072"/>
            <a:ext cx="6451600" cy="1612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29" y="4107578"/>
            <a:ext cx="3048000" cy="266700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6197009" y="6367351"/>
            <a:ext cx="712334" cy="371703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1575" y="3819428"/>
            <a:ext cx="2794000" cy="28956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7929" y="4107579"/>
            <a:ext cx="3384639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028109" y="515072"/>
            <a:ext cx="6451600" cy="1612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29" y="4107578"/>
            <a:ext cx="3048000" cy="266700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6197009" y="6367351"/>
            <a:ext cx="712334" cy="371703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3703367" y="3081549"/>
            <a:ext cx="1474170" cy="1588"/>
          </a:xfrm>
          <a:prstGeom prst="line">
            <a:avLst/>
          </a:prstGeom>
          <a:ln w="76200" cap="flat" cmpd="tri" algn="ctr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999949" y="2605782"/>
            <a:ext cx="291629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?</a:t>
            </a:r>
            <a:endParaRPr lang="en-US" sz="32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1575" y="3819428"/>
            <a:ext cx="2794000" cy="28956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7929" y="4107579"/>
            <a:ext cx="3384639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68" y="3694296"/>
            <a:ext cx="2811488" cy="28114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7964" y="3686384"/>
            <a:ext cx="2882900" cy="28194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901550" y="452648"/>
            <a:ext cx="5930900" cy="2628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93" y="2876401"/>
            <a:ext cx="3187700" cy="2552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6748"/>
            <a:ext cx="3048000" cy="21941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5629"/>
            <a:ext cx="3289300" cy="2463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83470" y="5429101"/>
            <a:ext cx="1097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Lysozyme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306984" y="5429101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Oxygen </a:t>
            </a:r>
            <a:r>
              <a:rPr lang="en-US" b="1" dirty="0" err="1" smtClean="0"/>
              <a:t>dihydride</a:t>
            </a:r>
            <a:endParaRPr lang="en-US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299297" y="202264"/>
            <a:ext cx="2194165" cy="220313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28234" y="2400913"/>
            <a:ext cx="1989322" cy="3875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389288" y="2419159"/>
            <a:ext cx="1208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Oxalic acid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112251" y="2400913"/>
            <a:ext cx="3102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Potassium hydrogen phthalate</a:t>
            </a:r>
            <a:endParaRPr lang="en-US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6004" y="2876401"/>
            <a:ext cx="3492500" cy="23241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5953667"/>
            <a:ext cx="83920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X-ray crystallography: Bragg, von Laue, Debye</a:t>
            </a:r>
          </a:p>
          <a:p>
            <a:endParaRPr lang="en-US" b="1" dirty="0" smtClean="0"/>
          </a:p>
          <a:p>
            <a:r>
              <a:rPr lang="en-US" b="1" dirty="0" smtClean="0"/>
              <a:t>First molecular structures about 1915 (von Laue with copper sulfate), benzene in 1928.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68" y="3694296"/>
            <a:ext cx="2811488" cy="28114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7964" y="3686384"/>
            <a:ext cx="2882900" cy="28194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901550" y="452648"/>
            <a:ext cx="5930900" cy="2628901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1439738" y="1616259"/>
            <a:ext cx="727202" cy="674921"/>
          </a:xfrm>
          <a:prstGeom prst="line">
            <a:avLst/>
          </a:prstGeom>
          <a:ln w="57150" cap="flat" cmpd="sng" algn="ctr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9749" y="2390692"/>
            <a:ext cx="2679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Which oxygen is “special”?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661" y="205553"/>
            <a:ext cx="5803154" cy="386173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456468" y="205553"/>
            <a:ext cx="994661" cy="31601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451129" y="3330202"/>
            <a:ext cx="4669686" cy="56835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97691" y="1528159"/>
            <a:ext cx="2238859" cy="649669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4418013" y="3312888"/>
            <a:ext cx="241300" cy="355600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3145247" y="3898557"/>
            <a:ext cx="2146300" cy="825500"/>
          </a:xfrm>
          <a:prstGeom prst="rect">
            <a:avLst/>
          </a:prstGeom>
        </p:spPr>
      </p:pic>
      <p:pic>
        <p:nvPicPr>
          <p:cNvPr id="16" name="Picture 15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9"/>
              <a:stretch>
                <a:fillRect/>
              </a:stretch>
            </p:blipFill>
          </mc:Choice>
          <mc:Fallback>
            <p:blipFill>
              <a:blip r:embed="rId10"/>
              <a:stretch>
                <a:fillRect/>
              </a:stretch>
            </p:blipFill>
          </mc:Fallback>
        </mc:AlternateContent>
        <p:spPr>
          <a:xfrm>
            <a:off x="2451129" y="5137038"/>
            <a:ext cx="3009900" cy="8636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39425" y="6488668"/>
            <a:ext cx="7999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This sense of structure “works” for stationary states of the molecular Hamiltonian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22425" y="782638"/>
            <a:ext cx="5334000" cy="1612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24487" y="12531"/>
            <a:ext cx="3934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 Born-Oppenheimer Approximation</a:t>
            </a:r>
            <a:endParaRPr lang="en-US" b="1" dirty="0"/>
          </a:p>
        </p:txBody>
      </p:sp>
      <p:cxnSp>
        <p:nvCxnSpPr>
          <p:cNvPr id="8" name="Straight Connector 7"/>
          <p:cNvCxnSpPr/>
          <p:nvPr/>
        </p:nvCxnSpPr>
        <p:spPr>
          <a:xfrm rot="5400000">
            <a:off x="3711127" y="2867318"/>
            <a:ext cx="659369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5000" y="2683757"/>
            <a:ext cx="1056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Fix nuclei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3376575" y="4351939"/>
            <a:ext cx="659369" cy="667512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542" y="4582848"/>
            <a:ext cx="1550510" cy="1606892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154990" y="3387726"/>
            <a:ext cx="8801100" cy="825500"/>
          </a:xfrm>
          <a:prstGeom prst="rect">
            <a:avLst/>
          </a:prstGeom>
        </p:spPr>
      </p:pic>
      <p:cxnSp>
        <p:nvCxnSpPr>
          <p:cNvPr id="32" name="Straight Connector 31"/>
          <p:cNvCxnSpPr/>
          <p:nvPr/>
        </p:nvCxnSpPr>
        <p:spPr>
          <a:xfrm>
            <a:off x="3381384" y="5953883"/>
            <a:ext cx="518369" cy="235857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899753" y="6189740"/>
            <a:ext cx="4161072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 flipH="1" flipV="1">
            <a:off x="7874106" y="6011902"/>
            <a:ext cx="355677" cy="1588"/>
          </a:xfrm>
          <a:prstGeom prst="line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3899753" y="5138738"/>
            <a:ext cx="45085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92" y="2220571"/>
            <a:ext cx="3289300" cy="24765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9000" y="812800"/>
            <a:ext cx="4445000" cy="6045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88244" y="230589"/>
            <a:ext cx="791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Potential energy surfaces: The central paradigm of chemistry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09133" y="186267"/>
            <a:ext cx="6528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The simplest definition of a molecular structure</a:t>
            </a:r>
            <a:endParaRPr lang="en-US" sz="2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25" y="2220571"/>
            <a:ext cx="3289300" cy="2476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0" y="812800"/>
            <a:ext cx="4445000" cy="6045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216684" y="4431391"/>
            <a:ext cx="293070" cy="15097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rot="5400000" flipH="1" flipV="1">
            <a:off x="1190845" y="4395866"/>
            <a:ext cx="355221" cy="0"/>
          </a:xfrm>
          <a:prstGeom prst="line">
            <a:avLst/>
          </a:prstGeom>
          <a:ln>
            <a:solidFill>
              <a:srgbClr val="FF0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 flipH="1" flipV="1">
            <a:off x="5899149" y="5622815"/>
            <a:ext cx="355221" cy="0"/>
          </a:xfrm>
          <a:prstGeom prst="line">
            <a:avLst/>
          </a:prstGeom>
          <a:ln>
            <a:solidFill>
              <a:srgbClr val="FF0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 flipH="1" flipV="1">
            <a:off x="7459968" y="6253336"/>
            <a:ext cx="355221" cy="0"/>
          </a:xfrm>
          <a:prstGeom prst="line">
            <a:avLst/>
          </a:prstGeom>
          <a:ln>
            <a:solidFill>
              <a:srgbClr val="FF0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0" y="5008627"/>
            <a:ext cx="47950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Geometry that minimizes the Born-Oppenheimer</a:t>
            </a:r>
          </a:p>
          <a:p>
            <a:r>
              <a:rPr lang="en-US" dirty="0" smtClean="0"/>
              <a:t>electronic energy =&gt; </a:t>
            </a:r>
            <a:r>
              <a:rPr lang="en-US" dirty="0" err="1" smtClean="0"/>
              <a:t>dV/dq</a:t>
            </a:r>
            <a:r>
              <a:rPr lang="en-US" dirty="0" smtClean="0"/>
              <a:t>=0 </a:t>
            </a:r>
          </a:p>
          <a:p>
            <a:endParaRPr lang="en-US" dirty="0" smtClean="0"/>
          </a:p>
          <a:p>
            <a:r>
              <a:rPr lang="en-US" b="1" dirty="0" smtClean="0"/>
              <a:t>“Equilibrium structure”  aka “</a:t>
            </a:r>
            <a:r>
              <a:rPr lang="en-US" b="1" dirty="0" smtClean="0">
                <a:solidFill>
                  <a:srgbClr val="FF0000"/>
                </a:solidFill>
              </a:rPr>
              <a:t>r</a:t>
            </a:r>
            <a:r>
              <a:rPr lang="en-US" b="1" baseline="-25000" dirty="0" smtClean="0">
                <a:solidFill>
                  <a:srgbClr val="FF0000"/>
                </a:solidFill>
              </a:rPr>
              <a:t>e</a:t>
            </a:r>
            <a:r>
              <a:rPr lang="en-US" b="1" dirty="0" smtClean="0"/>
              <a:t> structure”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23255" y="0"/>
            <a:ext cx="6169740" cy="4985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Virtues of the equilibrium structure</a:t>
            </a:r>
          </a:p>
          <a:p>
            <a:endParaRPr lang="en-US" b="1" dirty="0" smtClean="0"/>
          </a:p>
          <a:p>
            <a:r>
              <a:rPr lang="en-US" b="1" dirty="0" smtClean="0"/>
              <a:t>Well-defined.</a:t>
            </a:r>
          </a:p>
          <a:p>
            <a:endParaRPr lang="en-US" b="1" dirty="0" smtClean="0"/>
          </a:p>
          <a:p>
            <a:r>
              <a:rPr lang="en-US" b="1" dirty="0" smtClean="0"/>
              <a:t>The same for all isotopic species of a molecule.</a:t>
            </a:r>
          </a:p>
          <a:p>
            <a:endParaRPr lang="en-US" b="1" dirty="0" smtClean="0"/>
          </a:p>
          <a:p>
            <a:r>
              <a:rPr lang="en-US" b="1" dirty="0" smtClean="0"/>
              <a:t>Not dependent on temperature.</a:t>
            </a:r>
          </a:p>
          <a:p>
            <a:endParaRPr lang="en-US" b="1" dirty="0" smtClean="0"/>
          </a:p>
          <a:p>
            <a:r>
              <a:rPr lang="en-US" b="1" dirty="0" smtClean="0"/>
              <a:t>Easily computable by quantum chemistry.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en-US" sz="2400" b="1" dirty="0" smtClean="0"/>
              <a:t>Problem with the equilibrium structure</a:t>
            </a:r>
          </a:p>
          <a:p>
            <a:endParaRPr lang="en-US" b="1" dirty="0" smtClean="0"/>
          </a:p>
          <a:p>
            <a:r>
              <a:rPr lang="en-US" b="1" dirty="0" smtClean="0"/>
              <a:t>Does not correspond to an experimental observable.</a:t>
            </a:r>
          </a:p>
          <a:p>
            <a:endParaRPr lang="en-US" b="1" dirty="0" smtClean="0"/>
          </a:p>
          <a:p>
            <a:r>
              <a:rPr lang="en-US" b="1" dirty="0" smtClean="0"/>
              <a:t>Can be reached, via perturbation theory, from spectroscopy,</a:t>
            </a:r>
          </a:p>
          <a:p>
            <a:r>
              <a:rPr lang="en-US" b="1" dirty="0" smtClean="0"/>
              <a:t>but data required rarely available, not necessarily appropriate.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7474" y="5754592"/>
            <a:ext cx="8011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n>
                  <a:solidFill>
                    <a:srgbClr val="FF0000"/>
                  </a:solidFill>
                </a:ln>
              </a:rPr>
              <a:t>Consequence: “Bond length”, “bond angle” and so on are terms that mean different</a:t>
            </a:r>
          </a:p>
          <a:p>
            <a:r>
              <a:rPr lang="en-US" i="1" dirty="0" smtClean="0">
                <a:ln>
                  <a:solidFill>
                    <a:srgbClr val="FF0000"/>
                  </a:solidFill>
                </a:ln>
              </a:rPr>
              <a:t>things to different people.</a:t>
            </a:r>
            <a:endParaRPr lang="en-US" i="1" dirty="0">
              <a:ln>
                <a:solidFill>
                  <a:srgbClr val="FF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59" y="2124"/>
            <a:ext cx="9036050" cy="61023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67000" y="6488668"/>
            <a:ext cx="3159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What should one make of this?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778" name="Text Box 2"/>
          <p:cNvSpPr txBox="1">
            <a:spLocks noChangeArrowheads="1"/>
          </p:cNvSpPr>
          <p:nvPr/>
        </p:nvSpPr>
        <p:spPr bwMode="auto">
          <a:xfrm>
            <a:off x="414721" y="138255"/>
            <a:ext cx="8020546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 sz="3300" b="1" dirty="0"/>
              <a:t>What do we mean by “molecular structure”?</a:t>
            </a:r>
          </a:p>
        </p:txBody>
      </p:sp>
      <p:sp>
        <p:nvSpPr>
          <p:cNvPr id="715779" name="Text Box 3"/>
          <p:cNvSpPr txBox="1">
            <a:spLocks noChangeArrowheads="1"/>
          </p:cNvSpPr>
          <p:nvPr/>
        </p:nvSpPr>
        <p:spPr bwMode="auto">
          <a:xfrm>
            <a:off x="192961" y="946180"/>
            <a:ext cx="7842913" cy="396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pPr marL="414726" indent="-414726"/>
            <a:r>
              <a:rPr lang="en-US" b="1" u="sng" dirty="0"/>
              <a:t>Experimentally</a:t>
            </a:r>
            <a:r>
              <a:rPr lang="en-US" b="1" dirty="0"/>
              <a:t> determined parameters</a:t>
            </a:r>
            <a:endParaRPr lang="en-US" dirty="0" smtClean="0"/>
          </a:p>
          <a:p>
            <a:pPr marL="414726" indent="-414726"/>
            <a:endParaRPr lang="en-US" dirty="0" smtClean="0"/>
          </a:p>
          <a:p>
            <a:pPr marL="414726" indent="-414726"/>
            <a:r>
              <a:rPr lang="en-US" dirty="0" smtClean="0"/>
              <a:t>                                      “</a:t>
            </a:r>
            <a:r>
              <a:rPr lang="en-US" b="1" dirty="0" smtClean="0">
                <a:solidFill>
                  <a:srgbClr val="FF0000"/>
                </a:solidFill>
              </a:rPr>
              <a:t>r</a:t>
            </a:r>
            <a:r>
              <a:rPr lang="en-US" b="1" baseline="-25000" dirty="0" smtClean="0">
                <a:solidFill>
                  <a:srgbClr val="FF0000"/>
                </a:solidFill>
              </a:rPr>
              <a:t>0</a:t>
            </a:r>
            <a:r>
              <a:rPr lang="en-US" b="1" dirty="0" smtClean="0"/>
              <a:t> structure</a:t>
            </a:r>
            <a:r>
              <a:rPr lang="en-US" dirty="0" smtClean="0"/>
              <a:t>” </a:t>
            </a:r>
          </a:p>
          <a:p>
            <a:pPr marL="414726" indent="-414726"/>
            <a:endParaRPr lang="en-US" dirty="0" smtClean="0"/>
          </a:p>
          <a:p>
            <a:pPr marL="414726" indent="-414726"/>
            <a:r>
              <a:rPr lang="en-US" dirty="0" smtClean="0"/>
              <a:t>Comes from microwave spectroscopy, provides best fit to a set of </a:t>
            </a:r>
          </a:p>
          <a:p>
            <a:pPr marL="414726" indent="-414726"/>
            <a:r>
              <a:rPr lang="en-US" dirty="0" smtClean="0"/>
              <a:t>rotational constants that are fit to an effective Hamiltonian that reproduces</a:t>
            </a:r>
          </a:p>
          <a:p>
            <a:pPr marL="414726" indent="-414726"/>
            <a:r>
              <a:rPr lang="en-US" dirty="0" smtClean="0"/>
              <a:t>the rotational level structure of the molecule.  For </a:t>
            </a:r>
            <a:r>
              <a:rPr lang="en-US" dirty="0" err="1" smtClean="0"/>
              <a:t>polyatomics</a:t>
            </a:r>
            <a:r>
              <a:rPr lang="en-US" dirty="0" smtClean="0"/>
              <a:t>, there is no</a:t>
            </a:r>
          </a:p>
          <a:p>
            <a:pPr marL="414726" indent="-414726"/>
            <a:r>
              <a:rPr lang="en-US" dirty="0" smtClean="0"/>
              <a:t>rigorous physical interpretation of these parameters; this is simply the equilibrium</a:t>
            </a:r>
          </a:p>
          <a:p>
            <a:pPr marL="414726" indent="-414726"/>
            <a:r>
              <a:rPr lang="en-US" dirty="0" smtClean="0"/>
              <a:t>structure of the molecule when the rigid-rotor approximation is imposed.</a:t>
            </a:r>
          </a:p>
          <a:p>
            <a:pPr marL="414726" indent="-414726"/>
            <a:endParaRPr lang="en-US" dirty="0" smtClean="0"/>
          </a:p>
          <a:p>
            <a:pPr marL="414726" indent="-414726"/>
            <a:r>
              <a:rPr lang="en-US" dirty="0" smtClean="0"/>
              <a:t>                                      “</a:t>
            </a:r>
            <a:r>
              <a:rPr lang="en-US" b="1" dirty="0" err="1" smtClean="0">
                <a:solidFill>
                  <a:srgbClr val="FF0000"/>
                </a:solidFill>
              </a:rPr>
              <a:t>r</a:t>
            </a:r>
            <a:r>
              <a:rPr lang="en-US" b="1" baseline="-25000" dirty="0" err="1" smtClean="0">
                <a:solidFill>
                  <a:srgbClr val="FF0000"/>
                </a:solidFill>
              </a:rPr>
              <a:t>s</a:t>
            </a:r>
            <a:r>
              <a:rPr lang="en-US" b="1" baseline="-25000" dirty="0" smtClean="0"/>
              <a:t> </a:t>
            </a:r>
            <a:r>
              <a:rPr lang="en-US" b="1" dirty="0" smtClean="0"/>
              <a:t>structure</a:t>
            </a:r>
            <a:r>
              <a:rPr lang="en-US" dirty="0" smtClean="0"/>
              <a:t>”</a:t>
            </a:r>
          </a:p>
          <a:p>
            <a:pPr marL="414726" indent="-414726"/>
            <a:endParaRPr lang="en-US" dirty="0" smtClean="0"/>
          </a:p>
          <a:p>
            <a:pPr marL="414726" indent="-414726"/>
            <a:r>
              <a:rPr lang="en-US" dirty="0" smtClean="0"/>
              <a:t>From microwave spectroscopy, provides best isotopic shifts in rotational </a:t>
            </a:r>
          </a:p>
          <a:p>
            <a:pPr marL="414726" indent="-414726"/>
            <a:r>
              <a:rPr lang="en-US" dirty="0" smtClean="0"/>
              <a:t>constants.  Also lacks a precise and rigorous geometric interpretation.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26" name="Text Box 2"/>
          <p:cNvSpPr txBox="1">
            <a:spLocks noChangeArrowheads="1"/>
          </p:cNvSpPr>
          <p:nvPr/>
        </p:nvSpPr>
        <p:spPr bwMode="auto">
          <a:xfrm>
            <a:off x="414721" y="138255"/>
            <a:ext cx="8020546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 sz="3300" b="1" dirty="0"/>
              <a:t>What do we mean by “molecular structure”?</a:t>
            </a:r>
          </a:p>
        </p:txBody>
      </p:sp>
      <p:sp>
        <p:nvSpPr>
          <p:cNvPr id="717827" name="Text Box 3"/>
          <p:cNvSpPr txBox="1">
            <a:spLocks noChangeArrowheads="1"/>
          </p:cNvSpPr>
          <p:nvPr/>
        </p:nvSpPr>
        <p:spPr bwMode="auto">
          <a:xfrm>
            <a:off x="836426" y="1615391"/>
            <a:ext cx="7251931" cy="3684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pPr marL="414726" indent="-414726"/>
            <a:r>
              <a:rPr lang="en-US" b="1" u="sng" dirty="0">
                <a:solidFill>
                  <a:srgbClr val="000000"/>
                </a:solidFill>
              </a:rPr>
              <a:t>Experimentally</a:t>
            </a:r>
            <a:r>
              <a:rPr lang="en-US" b="1" dirty="0">
                <a:solidFill>
                  <a:srgbClr val="000000"/>
                </a:solidFill>
              </a:rPr>
              <a:t> determined parameters</a:t>
            </a:r>
            <a:endParaRPr lang="en-US" dirty="0">
              <a:solidFill>
                <a:srgbClr val="000000"/>
              </a:solidFill>
            </a:endParaRPr>
          </a:p>
          <a:p>
            <a:pPr marL="414726" indent="-414726"/>
            <a:endParaRPr lang="en-US" dirty="0">
              <a:solidFill>
                <a:srgbClr val="000000"/>
              </a:solidFill>
            </a:endParaRPr>
          </a:p>
          <a:p>
            <a:pPr marL="414726" indent="-414726"/>
            <a:r>
              <a:rPr lang="en-US" dirty="0">
                <a:solidFill>
                  <a:srgbClr val="000000"/>
                </a:solidFill>
              </a:rPr>
              <a:t>                                      “</a:t>
            </a:r>
            <a:r>
              <a:rPr lang="en-US" b="1" dirty="0" err="1">
                <a:solidFill>
                  <a:srgbClr val="FF0000"/>
                </a:solidFill>
              </a:rPr>
              <a:t>r</a:t>
            </a:r>
            <a:r>
              <a:rPr lang="en-US" b="1" baseline="-25000" dirty="0" err="1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000000"/>
                </a:solidFill>
              </a:rPr>
              <a:t> structure</a:t>
            </a:r>
            <a:r>
              <a:rPr lang="en-US" dirty="0">
                <a:solidFill>
                  <a:srgbClr val="000000"/>
                </a:solidFill>
              </a:rPr>
              <a:t>” </a:t>
            </a:r>
          </a:p>
          <a:p>
            <a:pPr marL="414726" indent="-414726"/>
            <a:endParaRPr lang="en-US" dirty="0">
              <a:solidFill>
                <a:srgbClr val="000000"/>
              </a:solidFill>
            </a:endParaRPr>
          </a:p>
          <a:p>
            <a:pPr marL="414726" indent="-414726"/>
            <a:r>
              <a:rPr lang="en-US" dirty="0">
                <a:solidFill>
                  <a:srgbClr val="000000"/>
                </a:solidFill>
              </a:rPr>
              <a:t>Comes from electron diffraction via analysis of radial distribution function.</a:t>
            </a:r>
          </a:p>
          <a:p>
            <a:pPr marL="414726" indent="-414726"/>
            <a:r>
              <a:rPr lang="en-US" dirty="0">
                <a:solidFill>
                  <a:srgbClr val="000000"/>
                </a:solidFill>
              </a:rPr>
              <a:t>Corresponds to |</a:t>
            </a:r>
            <a:r>
              <a:rPr lang="en-US" dirty="0">
                <a:solidFill>
                  <a:srgbClr val="000000"/>
                </a:solidFill>
                <a:sym typeface="Symbol" charset="2"/>
              </a:rPr>
              <a:t>|</a:t>
            </a:r>
            <a:r>
              <a:rPr lang="en-US" baseline="30000" dirty="0">
                <a:solidFill>
                  <a:srgbClr val="000000"/>
                </a:solidFill>
                <a:sym typeface="Symbol" charset="2"/>
              </a:rPr>
              <a:t>2 </a:t>
            </a:r>
            <a:r>
              <a:rPr lang="en-US" dirty="0">
                <a:solidFill>
                  <a:srgbClr val="000000"/>
                </a:solidFill>
                <a:sym typeface="Symbol" charset="2"/>
              </a:rPr>
              <a:t>where </a:t>
            </a:r>
            <a:r>
              <a:rPr lang="en-US" dirty="0" err="1">
                <a:solidFill>
                  <a:srgbClr val="000000"/>
                </a:solidFill>
                <a:sym typeface="Symbol" charset="2"/>
              </a:rPr>
              <a:t></a:t>
            </a:r>
            <a:r>
              <a:rPr lang="en-US" dirty="0">
                <a:solidFill>
                  <a:srgbClr val="000000"/>
                </a:solidFill>
                <a:sym typeface="Symbol" charset="2"/>
              </a:rPr>
              <a:t> is the </a:t>
            </a:r>
            <a:r>
              <a:rPr lang="en-US" dirty="0" err="1">
                <a:solidFill>
                  <a:srgbClr val="000000"/>
                </a:solidFill>
                <a:sym typeface="Symbol" charset="2"/>
              </a:rPr>
              <a:t>vibronic</a:t>
            </a:r>
            <a:r>
              <a:rPr lang="en-US" dirty="0">
                <a:solidFill>
                  <a:srgbClr val="000000"/>
                </a:solidFill>
                <a:sym typeface="Symbol" charset="2"/>
              </a:rPr>
              <a:t> </a:t>
            </a:r>
            <a:r>
              <a:rPr lang="en-US" dirty="0" err="1">
                <a:solidFill>
                  <a:srgbClr val="000000"/>
                </a:solidFill>
                <a:sym typeface="Symbol" charset="2"/>
              </a:rPr>
              <a:t>wavefunction</a:t>
            </a:r>
            <a:r>
              <a:rPr lang="en-US" dirty="0" smtClean="0">
                <a:solidFill>
                  <a:srgbClr val="000000"/>
                </a:solidFill>
                <a:sym typeface="Symbol" charset="2"/>
              </a:rPr>
              <a:t> of the molecule</a:t>
            </a:r>
            <a:r>
              <a:rPr lang="en-US" dirty="0">
                <a:solidFill>
                  <a:srgbClr val="000000"/>
                </a:solidFill>
                <a:sym typeface="Symbol" charset="2"/>
              </a:rPr>
              <a:t>. </a:t>
            </a:r>
            <a:r>
              <a:rPr lang="en-US" dirty="0" smtClean="0">
                <a:solidFill>
                  <a:srgbClr val="000000"/>
                </a:solidFill>
                <a:sym typeface="Symbol" charset="2"/>
              </a:rPr>
              <a:t> </a:t>
            </a:r>
          </a:p>
          <a:p>
            <a:pPr marL="414726" indent="-414726"/>
            <a:r>
              <a:rPr lang="en-US" dirty="0" smtClean="0">
                <a:solidFill>
                  <a:srgbClr val="000000"/>
                </a:solidFill>
                <a:sym typeface="Symbol" charset="2"/>
              </a:rPr>
              <a:t>This</a:t>
            </a:r>
            <a:r>
              <a:rPr lang="en-US" dirty="0">
                <a:solidFill>
                  <a:srgbClr val="000000"/>
                </a:solidFill>
                <a:sym typeface="Symbol" charset="2"/>
              </a:rPr>
              <a:t> </a:t>
            </a:r>
            <a:r>
              <a:rPr lang="en-US" dirty="0" smtClean="0">
                <a:solidFill>
                  <a:srgbClr val="000000"/>
                </a:solidFill>
                <a:sym typeface="Symbol" charset="2"/>
              </a:rPr>
              <a:t>is </a:t>
            </a:r>
            <a:r>
              <a:rPr lang="en-US" dirty="0">
                <a:solidFill>
                  <a:srgbClr val="000000"/>
                </a:solidFill>
                <a:sym typeface="Symbol" charset="2"/>
              </a:rPr>
              <a:t>a meaningful quantity that is well-defined in a quantum mechanical</a:t>
            </a:r>
            <a:r>
              <a:rPr lang="en-US" dirty="0" smtClean="0">
                <a:solidFill>
                  <a:srgbClr val="000000"/>
                </a:solidFill>
                <a:sym typeface="Symbol" charset="2"/>
              </a:rPr>
              <a:t> </a:t>
            </a:r>
          </a:p>
          <a:p>
            <a:pPr marL="414726" indent="-414726"/>
            <a:r>
              <a:rPr lang="en-US" dirty="0" smtClean="0">
                <a:solidFill>
                  <a:srgbClr val="000000"/>
                </a:solidFill>
                <a:sym typeface="Symbol" charset="2"/>
              </a:rPr>
              <a:t>sense; it </a:t>
            </a:r>
            <a:r>
              <a:rPr lang="en-US" dirty="0">
                <a:solidFill>
                  <a:srgbClr val="000000"/>
                </a:solidFill>
                <a:sym typeface="Symbol" charset="2"/>
              </a:rPr>
              <a:t>represents the </a:t>
            </a:r>
            <a:r>
              <a:rPr lang="en-US" i="1" dirty="0">
                <a:solidFill>
                  <a:srgbClr val="000000"/>
                </a:solidFill>
                <a:sym typeface="Symbol" charset="2"/>
              </a:rPr>
              <a:t>mean distance between nuclear positions</a:t>
            </a:r>
            <a:r>
              <a:rPr lang="en-US" dirty="0">
                <a:solidFill>
                  <a:srgbClr val="000000"/>
                </a:solidFill>
                <a:sym typeface="Symbol" charset="2"/>
              </a:rPr>
              <a:t>.</a:t>
            </a:r>
            <a:endParaRPr lang="en-US" dirty="0">
              <a:solidFill>
                <a:srgbClr val="000000"/>
              </a:solidFill>
            </a:endParaRPr>
          </a:p>
          <a:p>
            <a:pPr marL="414726" indent="-414726"/>
            <a:endParaRPr lang="en-US" dirty="0">
              <a:solidFill>
                <a:srgbClr val="000000"/>
              </a:solidFill>
            </a:endParaRPr>
          </a:p>
          <a:p>
            <a:pPr marL="414726" indent="-414726"/>
            <a:r>
              <a:rPr lang="en-US" dirty="0">
                <a:solidFill>
                  <a:srgbClr val="000000"/>
                </a:solidFill>
              </a:rPr>
              <a:t>                                      “</a:t>
            </a:r>
            <a:r>
              <a:rPr lang="en-US" b="1" dirty="0" err="1">
                <a:solidFill>
                  <a:srgbClr val="FF0000"/>
                </a:solidFill>
              </a:rPr>
              <a:t>r</a:t>
            </a:r>
            <a:r>
              <a:rPr lang="en-US" b="1" baseline="-25000" dirty="0" err="1">
                <a:solidFill>
                  <a:srgbClr val="FF0000"/>
                </a:solidFill>
                <a:sym typeface="Symbol" charset="2"/>
              </a:rPr>
              <a:t></a:t>
            </a:r>
            <a:r>
              <a:rPr lang="en-US" b="1" baseline="-25000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000000"/>
                </a:solidFill>
              </a:rPr>
              <a:t>structure</a:t>
            </a:r>
            <a:r>
              <a:rPr lang="en-US" dirty="0">
                <a:solidFill>
                  <a:srgbClr val="000000"/>
                </a:solidFill>
              </a:rPr>
              <a:t>”</a:t>
            </a:r>
          </a:p>
          <a:p>
            <a:pPr marL="414726" indent="-414726"/>
            <a:endParaRPr lang="en-US" dirty="0">
              <a:solidFill>
                <a:srgbClr val="000000"/>
              </a:solidFill>
            </a:endParaRPr>
          </a:p>
          <a:p>
            <a:pPr marL="414726" indent="-414726"/>
            <a:r>
              <a:rPr lang="en-US" dirty="0">
                <a:solidFill>
                  <a:srgbClr val="000000"/>
                </a:solidFill>
              </a:rPr>
              <a:t>From diffraction experiments, especially x-ray diffraction.  This corresponds</a:t>
            </a:r>
          </a:p>
          <a:p>
            <a:pPr marL="414726" indent="-414726"/>
            <a:r>
              <a:rPr lang="en-US" dirty="0">
                <a:solidFill>
                  <a:srgbClr val="000000"/>
                </a:solidFill>
              </a:rPr>
              <a:t>to the </a:t>
            </a:r>
            <a:r>
              <a:rPr lang="en-US" i="1" dirty="0">
                <a:solidFill>
                  <a:srgbClr val="000000"/>
                </a:solidFill>
              </a:rPr>
              <a:t>distance between mean nuclear positions</a:t>
            </a:r>
            <a:r>
              <a:rPr lang="en-US" dirty="0">
                <a:solidFill>
                  <a:srgbClr val="00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874" name="Oval 2"/>
          <p:cNvSpPr>
            <a:spLocks noChangeArrowheads="1"/>
          </p:cNvSpPr>
          <p:nvPr/>
        </p:nvSpPr>
        <p:spPr bwMode="auto">
          <a:xfrm>
            <a:off x="2073600" y="760400"/>
            <a:ext cx="4700160" cy="4908035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875" name="Oval 3"/>
          <p:cNvSpPr>
            <a:spLocks noChangeArrowheads="1"/>
          </p:cNvSpPr>
          <p:nvPr/>
        </p:nvSpPr>
        <p:spPr bwMode="auto">
          <a:xfrm>
            <a:off x="1658880" y="2834218"/>
            <a:ext cx="829440" cy="829527"/>
          </a:xfrm>
          <a:prstGeom prst="ellipse">
            <a:avLst/>
          </a:prstGeom>
          <a:solidFill>
            <a:srgbClr val="FF1C16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876" name="Oval 4"/>
          <p:cNvSpPr>
            <a:spLocks noChangeArrowheads="1"/>
          </p:cNvSpPr>
          <p:nvPr/>
        </p:nvSpPr>
        <p:spPr bwMode="auto">
          <a:xfrm>
            <a:off x="6289920" y="2834218"/>
            <a:ext cx="829440" cy="829527"/>
          </a:xfrm>
          <a:prstGeom prst="ellipse">
            <a:avLst/>
          </a:prstGeom>
          <a:solidFill>
            <a:srgbClr val="FF1C16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877" name="Rectangle 5"/>
          <p:cNvSpPr>
            <a:spLocks noChangeArrowheads="1"/>
          </p:cNvSpPr>
          <p:nvPr/>
        </p:nvSpPr>
        <p:spPr bwMode="auto">
          <a:xfrm>
            <a:off x="3041280" y="276509"/>
            <a:ext cx="2764800" cy="57375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878" name="Line 6"/>
          <p:cNvSpPr>
            <a:spLocks noChangeShapeType="1"/>
          </p:cNvSpPr>
          <p:nvPr/>
        </p:nvSpPr>
        <p:spPr bwMode="auto">
          <a:xfrm flipH="1">
            <a:off x="5736960" y="5196066"/>
            <a:ext cx="57600" cy="57606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879" name="Line 7"/>
          <p:cNvSpPr>
            <a:spLocks noChangeShapeType="1"/>
          </p:cNvSpPr>
          <p:nvPr/>
        </p:nvSpPr>
        <p:spPr bwMode="auto">
          <a:xfrm rot="-5400000">
            <a:off x="3110397" y="1071476"/>
            <a:ext cx="57606" cy="57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880" name="Oval 8"/>
          <p:cNvSpPr>
            <a:spLocks noChangeArrowheads="1"/>
          </p:cNvSpPr>
          <p:nvPr/>
        </p:nvSpPr>
        <p:spPr bwMode="auto">
          <a:xfrm>
            <a:off x="1728000" y="2350327"/>
            <a:ext cx="829440" cy="829527"/>
          </a:xfrm>
          <a:prstGeom prst="ellipse">
            <a:avLst/>
          </a:prstGeom>
          <a:solidFill>
            <a:srgbClr val="BB141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881" name="Oval 9"/>
          <p:cNvSpPr>
            <a:spLocks noChangeArrowheads="1"/>
          </p:cNvSpPr>
          <p:nvPr/>
        </p:nvSpPr>
        <p:spPr bwMode="auto">
          <a:xfrm>
            <a:off x="6220800" y="3318108"/>
            <a:ext cx="829440" cy="829527"/>
          </a:xfrm>
          <a:prstGeom prst="ellipse">
            <a:avLst/>
          </a:prstGeom>
          <a:solidFill>
            <a:srgbClr val="BB141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882" name="Oval 10"/>
          <p:cNvSpPr>
            <a:spLocks noChangeArrowheads="1"/>
          </p:cNvSpPr>
          <p:nvPr/>
        </p:nvSpPr>
        <p:spPr bwMode="auto">
          <a:xfrm>
            <a:off x="1866240" y="1866436"/>
            <a:ext cx="829440" cy="829527"/>
          </a:xfrm>
          <a:prstGeom prst="ellipse">
            <a:avLst/>
          </a:prstGeom>
          <a:solidFill>
            <a:srgbClr val="810C09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883" name="Oval 11"/>
          <p:cNvSpPr>
            <a:spLocks noChangeArrowheads="1"/>
          </p:cNvSpPr>
          <p:nvPr/>
        </p:nvSpPr>
        <p:spPr bwMode="auto">
          <a:xfrm>
            <a:off x="6151680" y="3732872"/>
            <a:ext cx="829440" cy="829527"/>
          </a:xfrm>
          <a:prstGeom prst="ellipse">
            <a:avLst/>
          </a:prstGeom>
          <a:solidFill>
            <a:srgbClr val="810C09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884" name="Oval 12"/>
          <p:cNvSpPr>
            <a:spLocks noChangeArrowheads="1"/>
          </p:cNvSpPr>
          <p:nvPr/>
        </p:nvSpPr>
        <p:spPr bwMode="auto">
          <a:xfrm>
            <a:off x="2142720" y="1382545"/>
            <a:ext cx="829440" cy="829527"/>
          </a:xfrm>
          <a:prstGeom prst="ellipse">
            <a:avLst/>
          </a:prstGeom>
          <a:solidFill>
            <a:srgbClr val="3B0503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9885" name="Oval 13"/>
          <p:cNvSpPr>
            <a:spLocks noChangeArrowheads="1"/>
          </p:cNvSpPr>
          <p:nvPr/>
        </p:nvSpPr>
        <p:spPr bwMode="auto">
          <a:xfrm>
            <a:off x="6013440" y="4078508"/>
            <a:ext cx="829440" cy="829527"/>
          </a:xfrm>
          <a:prstGeom prst="ellipse">
            <a:avLst/>
          </a:prstGeom>
          <a:solidFill>
            <a:srgbClr val="3B0503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84" y="27641"/>
            <a:ext cx="2857500" cy="2857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1584" y="586441"/>
            <a:ext cx="3543300" cy="2298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67542"/>
            <a:ext cx="3048000" cy="2667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6971" y="6342534"/>
            <a:ext cx="7446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Ribosome                                        Bad protein                                   Good protein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409347" y="1344613"/>
            <a:ext cx="622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DNA</a:t>
            </a:r>
            <a:endParaRPr lang="en-US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1584" y="3557040"/>
            <a:ext cx="2677502" cy="26775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7344" y="3526593"/>
            <a:ext cx="2716830" cy="271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2" name="Oval 2"/>
          <p:cNvSpPr>
            <a:spLocks noChangeArrowheads="1"/>
          </p:cNvSpPr>
          <p:nvPr/>
        </p:nvSpPr>
        <p:spPr bwMode="auto">
          <a:xfrm>
            <a:off x="2073600" y="760400"/>
            <a:ext cx="4700160" cy="4908035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923" name="Oval 3"/>
          <p:cNvSpPr>
            <a:spLocks noChangeArrowheads="1"/>
          </p:cNvSpPr>
          <p:nvPr/>
        </p:nvSpPr>
        <p:spPr bwMode="auto">
          <a:xfrm>
            <a:off x="1658880" y="2834218"/>
            <a:ext cx="829440" cy="829527"/>
          </a:xfrm>
          <a:prstGeom prst="ellipse">
            <a:avLst/>
          </a:prstGeom>
          <a:solidFill>
            <a:srgbClr val="FF1C16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924" name="Oval 4"/>
          <p:cNvSpPr>
            <a:spLocks noChangeArrowheads="1"/>
          </p:cNvSpPr>
          <p:nvPr/>
        </p:nvSpPr>
        <p:spPr bwMode="auto">
          <a:xfrm>
            <a:off x="6289920" y="2834218"/>
            <a:ext cx="829440" cy="829527"/>
          </a:xfrm>
          <a:prstGeom prst="ellipse">
            <a:avLst/>
          </a:prstGeom>
          <a:solidFill>
            <a:srgbClr val="FF1C16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925" name="Rectangle 5"/>
          <p:cNvSpPr>
            <a:spLocks noChangeArrowheads="1"/>
          </p:cNvSpPr>
          <p:nvPr/>
        </p:nvSpPr>
        <p:spPr bwMode="auto">
          <a:xfrm>
            <a:off x="3041280" y="622146"/>
            <a:ext cx="2764800" cy="5737562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21926" name="Line 6"/>
          <p:cNvSpPr>
            <a:spLocks noChangeShapeType="1"/>
          </p:cNvSpPr>
          <p:nvPr/>
        </p:nvSpPr>
        <p:spPr bwMode="auto">
          <a:xfrm flipH="1">
            <a:off x="5736960" y="5196066"/>
            <a:ext cx="57600" cy="57606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927" name="Line 7"/>
          <p:cNvSpPr>
            <a:spLocks noChangeShapeType="1"/>
          </p:cNvSpPr>
          <p:nvPr/>
        </p:nvSpPr>
        <p:spPr bwMode="auto">
          <a:xfrm rot="-5400000">
            <a:off x="3110397" y="1071476"/>
            <a:ext cx="57606" cy="57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928" name="Oval 8" descr="Narrow vertical"/>
          <p:cNvSpPr>
            <a:spLocks noChangeArrowheads="1"/>
          </p:cNvSpPr>
          <p:nvPr/>
        </p:nvSpPr>
        <p:spPr bwMode="auto">
          <a:xfrm>
            <a:off x="2211840" y="2834218"/>
            <a:ext cx="829440" cy="829527"/>
          </a:xfrm>
          <a:prstGeom prst="ellipse">
            <a:avLst/>
          </a:prstGeom>
          <a:pattFill prst="narVert">
            <a:fgClr>
              <a:srgbClr val="FFCCCC"/>
            </a:fgClr>
            <a:bgClr>
              <a:srgbClr val="FFFFFF"/>
            </a:bgClr>
          </a:patt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929" name="Oval 9" descr="Narrow vertical"/>
          <p:cNvSpPr>
            <a:spLocks noChangeArrowheads="1"/>
          </p:cNvSpPr>
          <p:nvPr/>
        </p:nvSpPr>
        <p:spPr bwMode="auto">
          <a:xfrm>
            <a:off x="5736960" y="2834218"/>
            <a:ext cx="829440" cy="829527"/>
          </a:xfrm>
          <a:prstGeom prst="ellipse">
            <a:avLst/>
          </a:prstGeom>
          <a:pattFill prst="narVert">
            <a:fgClr>
              <a:srgbClr val="FFCCCC"/>
            </a:fgClr>
            <a:bgClr>
              <a:srgbClr val="FFFFFF"/>
            </a:bgClr>
          </a:patt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930" name="Freeform 10"/>
          <p:cNvSpPr>
            <a:spLocks/>
          </p:cNvSpPr>
          <p:nvPr/>
        </p:nvSpPr>
        <p:spPr bwMode="auto">
          <a:xfrm>
            <a:off x="2903040" y="3594617"/>
            <a:ext cx="1658880" cy="215446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384"/>
              </a:cxn>
              <a:cxn ang="0">
                <a:pos x="288" y="480"/>
              </a:cxn>
              <a:cxn ang="0">
                <a:pos x="1008" y="1344"/>
              </a:cxn>
              <a:cxn ang="0">
                <a:pos x="1056" y="1392"/>
              </a:cxn>
              <a:cxn ang="0">
                <a:pos x="1008" y="1344"/>
              </a:cxn>
              <a:cxn ang="0">
                <a:pos x="1152" y="1488"/>
              </a:cxn>
            </a:cxnLst>
            <a:rect l="0" t="0" r="r" b="b"/>
            <a:pathLst>
              <a:path w="1152" h="1496">
                <a:moveTo>
                  <a:pt x="0" y="0"/>
                </a:moveTo>
                <a:cubicBezTo>
                  <a:pt x="192" y="152"/>
                  <a:pt x="384" y="304"/>
                  <a:pt x="432" y="384"/>
                </a:cubicBezTo>
                <a:cubicBezTo>
                  <a:pt x="480" y="464"/>
                  <a:pt x="192" y="320"/>
                  <a:pt x="288" y="480"/>
                </a:cubicBezTo>
                <a:cubicBezTo>
                  <a:pt x="384" y="640"/>
                  <a:pt x="880" y="1192"/>
                  <a:pt x="1008" y="1344"/>
                </a:cubicBezTo>
                <a:cubicBezTo>
                  <a:pt x="1136" y="1496"/>
                  <a:pt x="1056" y="1392"/>
                  <a:pt x="1056" y="1392"/>
                </a:cubicBezTo>
                <a:cubicBezTo>
                  <a:pt x="1056" y="1392"/>
                  <a:pt x="992" y="1328"/>
                  <a:pt x="1008" y="1344"/>
                </a:cubicBezTo>
                <a:cubicBezTo>
                  <a:pt x="1024" y="1360"/>
                  <a:pt x="1088" y="1424"/>
                  <a:pt x="1152" y="1488"/>
                </a:cubicBezTo>
              </a:path>
            </a:pathLst>
          </a:custGeom>
          <a:noFill/>
          <a:ln w="38100" cmpd="sng">
            <a:solidFill>
              <a:srgbClr val="2118FF"/>
            </a:solidFill>
            <a:round/>
            <a:headEnd type="triangle" w="med" len="med"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931" name="Freeform 11"/>
          <p:cNvSpPr>
            <a:spLocks/>
          </p:cNvSpPr>
          <p:nvPr/>
        </p:nvSpPr>
        <p:spPr bwMode="auto">
          <a:xfrm flipH="1">
            <a:off x="4216320" y="3594617"/>
            <a:ext cx="1658880" cy="215446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384"/>
              </a:cxn>
              <a:cxn ang="0">
                <a:pos x="288" y="480"/>
              </a:cxn>
              <a:cxn ang="0">
                <a:pos x="1008" y="1344"/>
              </a:cxn>
              <a:cxn ang="0">
                <a:pos x="1056" y="1392"/>
              </a:cxn>
              <a:cxn ang="0">
                <a:pos x="1008" y="1344"/>
              </a:cxn>
              <a:cxn ang="0">
                <a:pos x="1152" y="1488"/>
              </a:cxn>
            </a:cxnLst>
            <a:rect l="0" t="0" r="r" b="b"/>
            <a:pathLst>
              <a:path w="1152" h="1496">
                <a:moveTo>
                  <a:pt x="0" y="0"/>
                </a:moveTo>
                <a:cubicBezTo>
                  <a:pt x="192" y="152"/>
                  <a:pt x="384" y="304"/>
                  <a:pt x="432" y="384"/>
                </a:cubicBezTo>
                <a:cubicBezTo>
                  <a:pt x="480" y="464"/>
                  <a:pt x="192" y="320"/>
                  <a:pt x="288" y="480"/>
                </a:cubicBezTo>
                <a:cubicBezTo>
                  <a:pt x="384" y="640"/>
                  <a:pt x="880" y="1192"/>
                  <a:pt x="1008" y="1344"/>
                </a:cubicBezTo>
                <a:cubicBezTo>
                  <a:pt x="1136" y="1496"/>
                  <a:pt x="1056" y="1392"/>
                  <a:pt x="1056" y="1392"/>
                </a:cubicBezTo>
                <a:cubicBezTo>
                  <a:pt x="1056" y="1392"/>
                  <a:pt x="992" y="1328"/>
                  <a:pt x="1008" y="1344"/>
                </a:cubicBezTo>
                <a:cubicBezTo>
                  <a:pt x="1024" y="1360"/>
                  <a:pt x="1088" y="1424"/>
                  <a:pt x="1152" y="1488"/>
                </a:cubicBezTo>
              </a:path>
            </a:pathLst>
          </a:custGeom>
          <a:noFill/>
          <a:ln w="38100" cmpd="sng">
            <a:solidFill>
              <a:srgbClr val="2118FF"/>
            </a:solidFill>
            <a:round/>
            <a:headEnd type="triangle" w="med" len="med"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932" name="Rectangle 12"/>
          <p:cNvSpPr>
            <a:spLocks noChangeArrowheads="1"/>
          </p:cNvSpPr>
          <p:nvPr/>
        </p:nvSpPr>
        <p:spPr bwMode="auto">
          <a:xfrm>
            <a:off x="4008960" y="5569066"/>
            <a:ext cx="622080" cy="2376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1933" name="Text Box 13"/>
          <p:cNvSpPr txBox="1">
            <a:spLocks noChangeArrowheads="1"/>
          </p:cNvSpPr>
          <p:nvPr/>
        </p:nvSpPr>
        <p:spPr bwMode="auto">
          <a:xfrm>
            <a:off x="3579840" y="5577707"/>
            <a:ext cx="1488710" cy="637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chemeClr val="tx1"/>
                </a:solidFill>
              </a:rPr>
              <a:t>Mean nuclear</a:t>
            </a:r>
          </a:p>
          <a:p>
            <a:r>
              <a:rPr lang="en-US" b="1">
                <a:solidFill>
                  <a:schemeClr val="tx1"/>
                </a:solidFill>
              </a:rPr>
              <a:t>    positions</a:t>
            </a: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970" name="Oval 2"/>
          <p:cNvSpPr>
            <a:spLocks noChangeArrowheads="1"/>
          </p:cNvSpPr>
          <p:nvPr/>
        </p:nvSpPr>
        <p:spPr bwMode="auto">
          <a:xfrm>
            <a:off x="2073600" y="760400"/>
            <a:ext cx="4700160" cy="4908035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3971" name="Oval 3"/>
          <p:cNvSpPr>
            <a:spLocks noChangeArrowheads="1"/>
          </p:cNvSpPr>
          <p:nvPr/>
        </p:nvSpPr>
        <p:spPr bwMode="auto">
          <a:xfrm>
            <a:off x="1658880" y="2834218"/>
            <a:ext cx="829440" cy="829527"/>
          </a:xfrm>
          <a:prstGeom prst="ellipse">
            <a:avLst/>
          </a:prstGeom>
          <a:solidFill>
            <a:srgbClr val="FF1C16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3972" name="Oval 4"/>
          <p:cNvSpPr>
            <a:spLocks noChangeArrowheads="1"/>
          </p:cNvSpPr>
          <p:nvPr/>
        </p:nvSpPr>
        <p:spPr bwMode="auto">
          <a:xfrm>
            <a:off x="6289920" y="2834218"/>
            <a:ext cx="829440" cy="829527"/>
          </a:xfrm>
          <a:prstGeom prst="ellipse">
            <a:avLst/>
          </a:prstGeom>
          <a:solidFill>
            <a:srgbClr val="FF1C16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3973" name="Rectangle 5"/>
          <p:cNvSpPr>
            <a:spLocks noChangeArrowheads="1"/>
          </p:cNvSpPr>
          <p:nvPr/>
        </p:nvSpPr>
        <p:spPr bwMode="auto">
          <a:xfrm>
            <a:off x="3041280" y="622146"/>
            <a:ext cx="2764800" cy="5737562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23974" name="Line 6"/>
          <p:cNvSpPr>
            <a:spLocks noChangeShapeType="1"/>
          </p:cNvSpPr>
          <p:nvPr/>
        </p:nvSpPr>
        <p:spPr bwMode="auto">
          <a:xfrm flipH="1">
            <a:off x="5736960" y="5196066"/>
            <a:ext cx="57600" cy="57606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3975" name="Line 7"/>
          <p:cNvSpPr>
            <a:spLocks noChangeShapeType="1"/>
          </p:cNvSpPr>
          <p:nvPr/>
        </p:nvSpPr>
        <p:spPr bwMode="auto">
          <a:xfrm rot="-5400000">
            <a:off x="3110397" y="1071476"/>
            <a:ext cx="57606" cy="57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3976" name="Oval 8" descr="Narrow vertical"/>
          <p:cNvSpPr>
            <a:spLocks noChangeArrowheads="1"/>
          </p:cNvSpPr>
          <p:nvPr/>
        </p:nvSpPr>
        <p:spPr bwMode="auto">
          <a:xfrm>
            <a:off x="2211840" y="2834218"/>
            <a:ext cx="829440" cy="829527"/>
          </a:xfrm>
          <a:prstGeom prst="ellipse">
            <a:avLst/>
          </a:prstGeom>
          <a:pattFill prst="narVert">
            <a:fgClr>
              <a:srgbClr val="FFCCCC"/>
            </a:fgClr>
            <a:bgClr>
              <a:srgbClr val="FFFFFF"/>
            </a:bgClr>
          </a:patt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3977" name="Oval 9" descr="Narrow vertical"/>
          <p:cNvSpPr>
            <a:spLocks noChangeArrowheads="1"/>
          </p:cNvSpPr>
          <p:nvPr/>
        </p:nvSpPr>
        <p:spPr bwMode="auto">
          <a:xfrm>
            <a:off x="5736960" y="2834218"/>
            <a:ext cx="829440" cy="829527"/>
          </a:xfrm>
          <a:prstGeom prst="ellipse">
            <a:avLst/>
          </a:prstGeom>
          <a:pattFill prst="narVert">
            <a:fgClr>
              <a:srgbClr val="FFCCCC"/>
            </a:fgClr>
            <a:bgClr>
              <a:srgbClr val="FFFFFF"/>
            </a:bgClr>
          </a:patt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3978" name="Freeform 10"/>
          <p:cNvSpPr>
            <a:spLocks/>
          </p:cNvSpPr>
          <p:nvPr/>
        </p:nvSpPr>
        <p:spPr bwMode="auto">
          <a:xfrm>
            <a:off x="2211840" y="3652224"/>
            <a:ext cx="1658880" cy="215446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384"/>
              </a:cxn>
              <a:cxn ang="0">
                <a:pos x="288" y="480"/>
              </a:cxn>
              <a:cxn ang="0">
                <a:pos x="1008" y="1344"/>
              </a:cxn>
              <a:cxn ang="0">
                <a:pos x="1056" y="1392"/>
              </a:cxn>
              <a:cxn ang="0">
                <a:pos x="1008" y="1344"/>
              </a:cxn>
              <a:cxn ang="0">
                <a:pos x="1152" y="1488"/>
              </a:cxn>
            </a:cxnLst>
            <a:rect l="0" t="0" r="r" b="b"/>
            <a:pathLst>
              <a:path w="1152" h="1496">
                <a:moveTo>
                  <a:pt x="0" y="0"/>
                </a:moveTo>
                <a:cubicBezTo>
                  <a:pt x="192" y="152"/>
                  <a:pt x="384" y="304"/>
                  <a:pt x="432" y="384"/>
                </a:cubicBezTo>
                <a:cubicBezTo>
                  <a:pt x="480" y="464"/>
                  <a:pt x="192" y="320"/>
                  <a:pt x="288" y="480"/>
                </a:cubicBezTo>
                <a:cubicBezTo>
                  <a:pt x="384" y="640"/>
                  <a:pt x="880" y="1192"/>
                  <a:pt x="1008" y="1344"/>
                </a:cubicBezTo>
                <a:cubicBezTo>
                  <a:pt x="1136" y="1496"/>
                  <a:pt x="1056" y="1392"/>
                  <a:pt x="1056" y="1392"/>
                </a:cubicBezTo>
                <a:cubicBezTo>
                  <a:pt x="1056" y="1392"/>
                  <a:pt x="992" y="1328"/>
                  <a:pt x="1008" y="1344"/>
                </a:cubicBezTo>
                <a:cubicBezTo>
                  <a:pt x="1024" y="1360"/>
                  <a:pt x="1088" y="1424"/>
                  <a:pt x="1152" y="1488"/>
                </a:cubicBezTo>
              </a:path>
            </a:pathLst>
          </a:custGeom>
          <a:noFill/>
          <a:ln w="38100" cmpd="sng">
            <a:solidFill>
              <a:srgbClr val="2118FF"/>
            </a:solidFill>
            <a:round/>
            <a:headEnd type="triangle" w="med" len="med"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3979" name="Freeform 11"/>
          <p:cNvSpPr>
            <a:spLocks/>
          </p:cNvSpPr>
          <p:nvPr/>
        </p:nvSpPr>
        <p:spPr bwMode="auto">
          <a:xfrm flipH="1">
            <a:off x="4907520" y="3652224"/>
            <a:ext cx="1658880" cy="215446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384"/>
              </a:cxn>
              <a:cxn ang="0">
                <a:pos x="288" y="480"/>
              </a:cxn>
              <a:cxn ang="0">
                <a:pos x="1008" y="1344"/>
              </a:cxn>
              <a:cxn ang="0">
                <a:pos x="1056" y="1392"/>
              </a:cxn>
              <a:cxn ang="0">
                <a:pos x="1008" y="1344"/>
              </a:cxn>
              <a:cxn ang="0">
                <a:pos x="1152" y="1488"/>
              </a:cxn>
            </a:cxnLst>
            <a:rect l="0" t="0" r="r" b="b"/>
            <a:pathLst>
              <a:path w="1152" h="1496">
                <a:moveTo>
                  <a:pt x="0" y="0"/>
                </a:moveTo>
                <a:cubicBezTo>
                  <a:pt x="192" y="152"/>
                  <a:pt x="384" y="304"/>
                  <a:pt x="432" y="384"/>
                </a:cubicBezTo>
                <a:cubicBezTo>
                  <a:pt x="480" y="464"/>
                  <a:pt x="192" y="320"/>
                  <a:pt x="288" y="480"/>
                </a:cubicBezTo>
                <a:cubicBezTo>
                  <a:pt x="384" y="640"/>
                  <a:pt x="880" y="1192"/>
                  <a:pt x="1008" y="1344"/>
                </a:cubicBezTo>
                <a:cubicBezTo>
                  <a:pt x="1136" y="1496"/>
                  <a:pt x="1056" y="1392"/>
                  <a:pt x="1056" y="1392"/>
                </a:cubicBezTo>
                <a:cubicBezTo>
                  <a:pt x="1056" y="1392"/>
                  <a:pt x="992" y="1328"/>
                  <a:pt x="1008" y="1344"/>
                </a:cubicBezTo>
                <a:cubicBezTo>
                  <a:pt x="1024" y="1360"/>
                  <a:pt x="1088" y="1424"/>
                  <a:pt x="1152" y="1488"/>
                </a:cubicBezTo>
              </a:path>
            </a:pathLst>
          </a:custGeom>
          <a:noFill/>
          <a:ln w="38100" cmpd="sng">
            <a:solidFill>
              <a:srgbClr val="2118FF"/>
            </a:solidFill>
            <a:round/>
            <a:headEnd type="triangle" w="med" len="med"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3980" name="Rectangle 12"/>
          <p:cNvSpPr>
            <a:spLocks noChangeArrowheads="1"/>
          </p:cNvSpPr>
          <p:nvPr/>
        </p:nvSpPr>
        <p:spPr bwMode="auto">
          <a:xfrm>
            <a:off x="4008960" y="5569066"/>
            <a:ext cx="622080" cy="2376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3981" name="Text Box 13"/>
          <p:cNvSpPr txBox="1">
            <a:spLocks noChangeArrowheads="1"/>
          </p:cNvSpPr>
          <p:nvPr/>
        </p:nvSpPr>
        <p:spPr bwMode="auto">
          <a:xfrm>
            <a:off x="3110400" y="5890219"/>
            <a:ext cx="2034232" cy="637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chemeClr val="tx1"/>
                </a:solidFill>
              </a:rPr>
              <a:t>Equilibrium nuclear</a:t>
            </a:r>
          </a:p>
          <a:p>
            <a:r>
              <a:rPr lang="en-US" b="1">
                <a:solidFill>
                  <a:schemeClr val="tx1"/>
                </a:solidFill>
              </a:rPr>
              <a:t>         positions</a:t>
            </a: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018" name="Oval 2"/>
          <p:cNvSpPr>
            <a:spLocks noChangeArrowheads="1"/>
          </p:cNvSpPr>
          <p:nvPr/>
        </p:nvSpPr>
        <p:spPr bwMode="auto">
          <a:xfrm>
            <a:off x="2073600" y="760400"/>
            <a:ext cx="4700160" cy="4908035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6019" name="Oval 3"/>
          <p:cNvSpPr>
            <a:spLocks noChangeArrowheads="1"/>
          </p:cNvSpPr>
          <p:nvPr/>
        </p:nvSpPr>
        <p:spPr bwMode="auto">
          <a:xfrm>
            <a:off x="1658880" y="2834218"/>
            <a:ext cx="829440" cy="829527"/>
          </a:xfrm>
          <a:prstGeom prst="ellipse">
            <a:avLst/>
          </a:prstGeom>
          <a:solidFill>
            <a:srgbClr val="FF1C16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6020" name="Oval 4"/>
          <p:cNvSpPr>
            <a:spLocks noChangeArrowheads="1"/>
          </p:cNvSpPr>
          <p:nvPr/>
        </p:nvSpPr>
        <p:spPr bwMode="auto">
          <a:xfrm>
            <a:off x="6289920" y="2834218"/>
            <a:ext cx="829440" cy="829527"/>
          </a:xfrm>
          <a:prstGeom prst="ellipse">
            <a:avLst/>
          </a:prstGeom>
          <a:solidFill>
            <a:srgbClr val="FF1C16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6021" name="Rectangle 5"/>
          <p:cNvSpPr>
            <a:spLocks noChangeArrowheads="1"/>
          </p:cNvSpPr>
          <p:nvPr/>
        </p:nvSpPr>
        <p:spPr bwMode="auto">
          <a:xfrm>
            <a:off x="3041280" y="276509"/>
            <a:ext cx="2764800" cy="57375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6022" name="Line 6"/>
          <p:cNvSpPr>
            <a:spLocks noChangeShapeType="1"/>
          </p:cNvSpPr>
          <p:nvPr/>
        </p:nvSpPr>
        <p:spPr bwMode="auto">
          <a:xfrm flipH="1">
            <a:off x="5736960" y="5196066"/>
            <a:ext cx="57600" cy="57606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6023" name="Line 7"/>
          <p:cNvSpPr>
            <a:spLocks noChangeShapeType="1"/>
          </p:cNvSpPr>
          <p:nvPr/>
        </p:nvSpPr>
        <p:spPr bwMode="auto">
          <a:xfrm rot="-5400000">
            <a:off x="3110397" y="1071476"/>
            <a:ext cx="57606" cy="57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6024" name="Oval 8" descr="Narrow vertical"/>
          <p:cNvSpPr>
            <a:spLocks noChangeArrowheads="1"/>
          </p:cNvSpPr>
          <p:nvPr/>
        </p:nvSpPr>
        <p:spPr bwMode="auto">
          <a:xfrm>
            <a:off x="2211840" y="2834218"/>
            <a:ext cx="829440" cy="829527"/>
          </a:xfrm>
          <a:prstGeom prst="ellipse">
            <a:avLst/>
          </a:prstGeom>
          <a:pattFill prst="narVert">
            <a:fgClr>
              <a:srgbClr val="FFCCCC"/>
            </a:fgClr>
            <a:bgClr>
              <a:srgbClr val="FFFFFF"/>
            </a:bgClr>
          </a:patt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6025" name="Oval 9" descr="Narrow vertical"/>
          <p:cNvSpPr>
            <a:spLocks noChangeArrowheads="1"/>
          </p:cNvSpPr>
          <p:nvPr/>
        </p:nvSpPr>
        <p:spPr bwMode="auto">
          <a:xfrm>
            <a:off x="5736960" y="2834218"/>
            <a:ext cx="829440" cy="829527"/>
          </a:xfrm>
          <a:prstGeom prst="ellipse">
            <a:avLst/>
          </a:prstGeom>
          <a:pattFill prst="narVert">
            <a:fgClr>
              <a:srgbClr val="FFCCCC"/>
            </a:fgClr>
            <a:bgClr>
              <a:srgbClr val="FFFFFF"/>
            </a:bgClr>
          </a:patt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6026" name="Line 10"/>
          <p:cNvSpPr>
            <a:spLocks noChangeShapeType="1"/>
          </p:cNvSpPr>
          <p:nvPr/>
        </p:nvSpPr>
        <p:spPr bwMode="auto">
          <a:xfrm>
            <a:off x="3041280" y="3248981"/>
            <a:ext cx="2678400" cy="0"/>
          </a:xfrm>
          <a:prstGeom prst="line">
            <a:avLst/>
          </a:prstGeom>
          <a:noFill/>
          <a:ln w="38100">
            <a:solidFill>
              <a:srgbClr val="2118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6027" name="Rectangle 11"/>
          <p:cNvSpPr>
            <a:spLocks noChangeArrowheads="1"/>
          </p:cNvSpPr>
          <p:nvPr/>
        </p:nvSpPr>
        <p:spPr bwMode="auto">
          <a:xfrm>
            <a:off x="4216320" y="2972472"/>
            <a:ext cx="483840" cy="5530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pPr algn="ctr"/>
            <a:r>
              <a:rPr lang="en-US" sz="2900" b="1" dirty="0" err="1"/>
              <a:t>r</a:t>
            </a:r>
            <a:r>
              <a:rPr lang="en-US" b="1" baseline="-25000" dirty="0" err="1">
                <a:solidFill>
                  <a:schemeClr val="tx1"/>
                </a:solidFill>
                <a:sym typeface="Symbol" charset="2"/>
              </a:rPr>
              <a:t></a:t>
            </a:r>
            <a:endParaRPr lang="en-US" sz="2900" b="1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066" name="Oval 2"/>
          <p:cNvSpPr>
            <a:spLocks noChangeArrowheads="1"/>
          </p:cNvSpPr>
          <p:nvPr/>
        </p:nvSpPr>
        <p:spPr bwMode="auto">
          <a:xfrm>
            <a:off x="2073600" y="760400"/>
            <a:ext cx="4700160" cy="4908035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067" name="Oval 3"/>
          <p:cNvSpPr>
            <a:spLocks noChangeArrowheads="1"/>
          </p:cNvSpPr>
          <p:nvPr/>
        </p:nvSpPr>
        <p:spPr bwMode="auto">
          <a:xfrm>
            <a:off x="1658880" y="2834218"/>
            <a:ext cx="829440" cy="829527"/>
          </a:xfrm>
          <a:prstGeom prst="ellipse">
            <a:avLst/>
          </a:prstGeom>
          <a:solidFill>
            <a:srgbClr val="FF1C16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068" name="Oval 4"/>
          <p:cNvSpPr>
            <a:spLocks noChangeArrowheads="1"/>
          </p:cNvSpPr>
          <p:nvPr/>
        </p:nvSpPr>
        <p:spPr bwMode="auto">
          <a:xfrm>
            <a:off x="6289920" y="2834218"/>
            <a:ext cx="829440" cy="829527"/>
          </a:xfrm>
          <a:prstGeom prst="ellipse">
            <a:avLst/>
          </a:prstGeom>
          <a:solidFill>
            <a:srgbClr val="FF1C16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069" name="Rectangle 5"/>
          <p:cNvSpPr>
            <a:spLocks noChangeArrowheads="1"/>
          </p:cNvSpPr>
          <p:nvPr/>
        </p:nvSpPr>
        <p:spPr bwMode="auto">
          <a:xfrm>
            <a:off x="3041280" y="276509"/>
            <a:ext cx="2764800" cy="57375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070" name="Line 6"/>
          <p:cNvSpPr>
            <a:spLocks noChangeShapeType="1"/>
          </p:cNvSpPr>
          <p:nvPr/>
        </p:nvSpPr>
        <p:spPr bwMode="auto">
          <a:xfrm flipH="1">
            <a:off x="5736960" y="5196066"/>
            <a:ext cx="57600" cy="57606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071" name="Line 7"/>
          <p:cNvSpPr>
            <a:spLocks noChangeShapeType="1"/>
          </p:cNvSpPr>
          <p:nvPr/>
        </p:nvSpPr>
        <p:spPr bwMode="auto">
          <a:xfrm rot="-5400000">
            <a:off x="3110397" y="1071476"/>
            <a:ext cx="57606" cy="57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072" name="Oval 8" descr="Narrow vertical"/>
          <p:cNvSpPr>
            <a:spLocks noChangeArrowheads="1"/>
          </p:cNvSpPr>
          <p:nvPr/>
        </p:nvSpPr>
        <p:spPr bwMode="auto">
          <a:xfrm>
            <a:off x="2211840" y="2834218"/>
            <a:ext cx="829440" cy="829527"/>
          </a:xfrm>
          <a:prstGeom prst="ellipse">
            <a:avLst/>
          </a:prstGeom>
          <a:pattFill prst="narVert">
            <a:fgClr>
              <a:srgbClr val="FFCCCC"/>
            </a:fgClr>
            <a:bgClr>
              <a:srgbClr val="FFFFFF"/>
            </a:bgClr>
          </a:patt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073" name="Oval 9" descr="Narrow vertical"/>
          <p:cNvSpPr>
            <a:spLocks noChangeArrowheads="1"/>
          </p:cNvSpPr>
          <p:nvPr/>
        </p:nvSpPr>
        <p:spPr bwMode="auto">
          <a:xfrm>
            <a:off x="5736960" y="2834218"/>
            <a:ext cx="829440" cy="829527"/>
          </a:xfrm>
          <a:prstGeom prst="ellipse">
            <a:avLst/>
          </a:prstGeom>
          <a:pattFill prst="narVert">
            <a:fgClr>
              <a:srgbClr val="FFCCCC"/>
            </a:fgClr>
            <a:bgClr>
              <a:srgbClr val="FFFFFF"/>
            </a:bgClr>
          </a:patt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074" name="Line 10"/>
          <p:cNvSpPr>
            <a:spLocks noChangeShapeType="1"/>
          </p:cNvSpPr>
          <p:nvPr/>
        </p:nvSpPr>
        <p:spPr bwMode="auto">
          <a:xfrm>
            <a:off x="2073600" y="3248981"/>
            <a:ext cx="4668480" cy="0"/>
          </a:xfrm>
          <a:prstGeom prst="line">
            <a:avLst/>
          </a:prstGeom>
          <a:noFill/>
          <a:ln w="38100">
            <a:solidFill>
              <a:srgbClr val="2118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8075" name="Rectangle 11"/>
          <p:cNvSpPr>
            <a:spLocks noChangeArrowheads="1"/>
          </p:cNvSpPr>
          <p:nvPr/>
        </p:nvSpPr>
        <p:spPr bwMode="auto">
          <a:xfrm>
            <a:off x="4216320" y="2972472"/>
            <a:ext cx="483840" cy="5530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pPr algn="ctr"/>
            <a:r>
              <a:rPr lang="en-US" sz="2900" b="1" dirty="0" err="1"/>
              <a:t>r</a:t>
            </a:r>
            <a:r>
              <a:rPr lang="en-US" sz="2900" b="1" baseline="-25000" dirty="0" err="1"/>
              <a:t>g</a:t>
            </a:r>
            <a:endParaRPr lang="en-US" sz="2900" b="1" dirty="0"/>
          </a:p>
        </p:txBody>
      </p:sp>
      <p:sp>
        <p:nvSpPr>
          <p:cNvPr id="728076" name="Text Box 12"/>
          <p:cNvSpPr txBox="1">
            <a:spLocks noChangeArrowheads="1"/>
          </p:cNvSpPr>
          <p:nvPr/>
        </p:nvSpPr>
        <p:spPr bwMode="auto">
          <a:xfrm>
            <a:off x="3801600" y="5580586"/>
            <a:ext cx="1570096" cy="76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 sz="4400" dirty="0" err="1">
                <a:solidFill>
                  <a:srgbClr val="FF1C16"/>
                </a:solidFill>
              </a:rPr>
              <a:t>r</a:t>
            </a:r>
            <a:r>
              <a:rPr lang="en-US" sz="4400" b="1" baseline="-25000" dirty="0" err="1">
                <a:solidFill>
                  <a:srgbClr val="FF1C16"/>
                </a:solidFill>
                <a:sym typeface="Symbol" charset="2"/>
              </a:rPr>
              <a:t></a:t>
            </a:r>
            <a:r>
              <a:rPr lang="en-US" sz="4400" baseline="-25000" dirty="0">
                <a:solidFill>
                  <a:srgbClr val="FF1C16"/>
                </a:solidFill>
              </a:rPr>
              <a:t>  </a:t>
            </a:r>
            <a:r>
              <a:rPr lang="en-US" sz="4400" dirty="0">
                <a:solidFill>
                  <a:srgbClr val="FF1C16"/>
                </a:solidFill>
              </a:rPr>
              <a:t>&lt; </a:t>
            </a:r>
            <a:r>
              <a:rPr lang="en-US" sz="4400" dirty="0" err="1">
                <a:solidFill>
                  <a:srgbClr val="FF1C16"/>
                </a:solidFill>
              </a:rPr>
              <a:t>r</a:t>
            </a:r>
            <a:r>
              <a:rPr lang="en-US" sz="4400" baseline="-25000" dirty="0" err="1">
                <a:solidFill>
                  <a:srgbClr val="FF1C16"/>
                </a:solidFill>
              </a:rPr>
              <a:t>g</a:t>
            </a:r>
            <a:endParaRPr lang="en-US" sz="4400" baseline="-25000" dirty="0">
              <a:solidFill>
                <a:srgbClr val="FF1C1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4" name="Text Box 2"/>
          <p:cNvSpPr txBox="1">
            <a:spLocks noChangeArrowheads="1"/>
          </p:cNvSpPr>
          <p:nvPr/>
        </p:nvSpPr>
        <p:spPr bwMode="auto">
          <a:xfrm>
            <a:off x="414721" y="138255"/>
            <a:ext cx="8020546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 sz="3300" b="1" dirty="0"/>
              <a:t>What do we mean by “molecular structure”?</a:t>
            </a:r>
          </a:p>
        </p:txBody>
      </p:sp>
      <p:sp>
        <p:nvSpPr>
          <p:cNvPr id="730115" name="Text Box 3"/>
          <p:cNvSpPr txBox="1">
            <a:spLocks noChangeArrowheads="1"/>
          </p:cNvSpPr>
          <p:nvPr/>
        </p:nvSpPr>
        <p:spPr bwMode="auto">
          <a:xfrm>
            <a:off x="69120" y="946180"/>
            <a:ext cx="7640522" cy="3407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pPr marL="414726" indent="-414726"/>
            <a:r>
              <a:rPr lang="en-US" b="1" u="sng" dirty="0"/>
              <a:t>Theoretically</a:t>
            </a:r>
            <a:r>
              <a:rPr lang="en-US" b="1" dirty="0"/>
              <a:t> determined parameters</a:t>
            </a:r>
            <a:endParaRPr lang="en-US" dirty="0"/>
          </a:p>
          <a:p>
            <a:pPr marL="414726" indent="-414726"/>
            <a:endParaRPr lang="en-US" dirty="0"/>
          </a:p>
          <a:p>
            <a:pPr marL="414726" indent="-414726"/>
            <a:endParaRPr lang="en-US" dirty="0"/>
          </a:p>
          <a:p>
            <a:pPr marL="414726" indent="-414726"/>
            <a:r>
              <a:rPr lang="en-US" dirty="0"/>
              <a:t>While </a:t>
            </a:r>
            <a:r>
              <a:rPr lang="en-US" dirty="0" err="1"/>
              <a:t>vibrational</a:t>
            </a:r>
            <a:r>
              <a:rPr lang="en-US" dirty="0"/>
              <a:t> perturbation theory allows us, in principle, to calculate</a:t>
            </a:r>
          </a:p>
          <a:p>
            <a:pPr marL="414726" indent="-414726"/>
            <a:r>
              <a:rPr lang="en-US" dirty="0"/>
              <a:t>any type of “structure” mentioned just now, quantum chemists much prefer</a:t>
            </a:r>
          </a:p>
          <a:p>
            <a:pPr marL="414726" indent="-414726"/>
            <a:r>
              <a:rPr lang="en-US" dirty="0"/>
              <a:t>the “</a:t>
            </a:r>
            <a:r>
              <a:rPr lang="en-US" dirty="0">
                <a:solidFill>
                  <a:srgbClr val="FF0000"/>
                </a:solidFill>
              </a:rPr>
              <a:t>r</a:t>
            </a:r>
            <a:r>
              <a:rPr lang="en-US" baseline="-25000" dirty="0">
                <a:solidFill>
                  <a:srgbClr val="FF0000"/>
                </a:solidFill>
              </a:rPr>
              <a:t>e</a:t>
            </a:r>
            <a:r>
              <a:rPr lang="en-US" dirty="0"/>
              <a:t>” structure.  This corresponds to the minimum on the Born-Oppenheimer</a:t>
            </a:r>
          </a:p>
          <a:p>
            <a:pPr marL="414726" indent="-414726"/>
            <a:r>
              <a:rPr lang="en-US" dirty="0"/>
              <a:t>potential energy surface and </a:t>
            </a:r>
            <a:r>
              <a:rPr lang="en-US" dirty="0" smtClean="0"/>
              <a:t>is </a:t>
            </a:r>
            <a:r>
              <a:rPr lang="en-US" dirty="0"/>
              <a:t>well-defined.</a:t>
            </a:r>
          </a:p>
          <a:p>
            <a:pPr marL="414726" indent="-414726"/>
            <a:endParaRPr lang="en-US" dirty="0"/>
          </a:p>
          <a:p>
            <a:pPr marL="414726" indent="-414726"/>
            <a:r>
              <a:rPr lang="en-US" dirty="0"/>
              <a:t>However, the Born-Oppenheimer approximation is, after all, an approximation</a:t>
            </a:r>
          </a:p>
          <a:p>
            <a:pPr marL="414726" indent="-414726"/>
            <a:r>
              <a:rPr lang="en-US" dirty="0"/>
              <a:t>and there really are no potential energy surfaces.  An equilibrium structure </a:t>
            </a:r>
          </a:p>
          <a:p>
            <a:pPr marL="414726" indent="-414726"/>
            <a:r>
              <a:rPr lang="en-US" dirty="0"/>
              <a:t>is simply a construct and does not exist in reality.</a:t>
            </a:r>
          </a:p>
          <a:p>
            <a:pPr marL="414726" indent="-414726"/>
            <a:r>
              <a:rPr lang="en-US" dirty="0"/>
              <a:t>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162" name="Text Box 2"/>
          <p:cNvSpPr txBox="1">
            <a:spLocks noChangeArrowheads="1"/>
          </p:cNvSpPr>
          <p:nvPr/>
        </p:nvSpPr>
        <p:spPr bwMode="auto">
          <a:xfrm>
            <a:off x="69120" y="345636"/>
            <a:ext cx="8944672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 sz="2900" b="1" dirty="0"/>
              <a:t>However this is largely an academic issue, because we all</a:t>
            </a:r>
          </a:p>
          <a:p>
            <a:r>
              <a:rPr lang="en-US" sz="2900" b="1" dirty="0"/>
              <a:t>agree that water looks like this:</a:t>
            </a:r>
          </a:p>
        </p:txBody>
      </p:sp>
      <p:sp>
        <p:nvSpPr>
          <p:cNvPr id="732163" name="Oval 3"/>
          <p:cNvSpPr>
            <a:spLocks noChangeArrowheads="1"/>
          </p:cNvSpPr>
          <p:nvPr/>
        </p:nvSpPr>
        <p:spPr bwMode="auto">
          <a:xfrm>
            <a:off x="4008960" y="2350327"/>
            <a:ext cx="829440" cy="829527"/>
          </a:xfrm>
          <a:prstGeom prst="ellipse">
            <a:avLst/>
          </a:prstGeom>
          <a:solidFill>
            <a:srgbClr val="FF1C16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2164" name="Oval 4"/>
          <p:cNvSpPr>
            <a:spLocks noChangeArrowheads="1"/>
          </p:cNvSpPr>
          <p:nvPr/>
        </p:nvSpPr>
        <p:spPr bwMode="auto">
          <a:xfrm>
            <a:off x="6082560" y="3940254"/>
            <a:ext cx="829440" cy="829527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2165" name="Oval 5"/>
          <p:cNvSpPr>
            <a:spLocks noChangeArrowheads="1"/>
          </p:cNvSpPr>
          <p:nvPr/>
        </p:nvSpPr>
        <p:spPr bwMode="auto">
          <a:xfrm>
            <a:off x="1935360" y="3940254"/>
            <a:ext cx="829440" cy="829527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2166" name="Line 6"/>
          <p:cNvSpPr>
            <a:spLocks noChangeShapeType="1"/>
          </p:cNvSpPr>
          <p:nvPr/>
        </p:nvSpPr>
        <p:spPr bwMode="auto">
          <a:xfrm flipV="1">
            <a:off x="2626560" y="3041599"/>
            <a:ext cx="1451520" cy="110603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2167" name="Line 7"/>
          <p:cNvSpPr>
            <a:spLocks noChangeShapeType="1"/>
          </p:cNvSpPr>
          <p:nvPr/>
        </p:nvSpPr>
        <p:spPr bwMode="auto">
          <a:xfrm flipH="1" flipV="1">
            <a:off x="4769280" y="3041599"/>
            <a:ext cx="1451520" cy="110603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2168" name="Text Box 8"/>
          <p:cNvSpPr txBox="1">
            <a:spLocks noChangeArrowheads="1"/>
          </p:cNvSpPr>
          <p:nvPr/>
        </p:nvSpPr>
        <p:spPr bwMode="auto">
          <a:xfrm>
            <a:off x="3456000" y="3732872"/>
            <a:ext cx="1950049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 sz="3300" b="1" dirty="0" err="1">
                <a:sym typeface="Symbol" charset="2"/>
              </a:rPr>
              <a:t></a:t>
            </a:r>
            <a:r>
              <a:rPr lang="en-US" sz="3300" b="1" dirty="0">
                <a:sym typeface="Symbol" charset="2"/>
              </a:rPr>
              <a:t> </a:t>
            </a:r>
            <a:r>
              <a:rPr lang="en-US" sz="3300" b="1" dirty="0" err="1">
                <a:sym typeface="Symbol" charset="2"/>
              </a:rPr>
              <a:t></a:t>
            </a:r>
            <a:r>
              <a:rPr lang="en-US" sz="3300" b="1" dirty="0">
                <a:sym typeface="Symbol" charset="2"/>
              </a:rPr>
              <a:t> 104.5</a:t>
            </a:r>
            <a:r>
              <a:rPr lang="en-US" sz="3300" b="1" baseline="30000" dirty="0">
                <a:sym typeface="Symbol" charset="2"/>
              </a:rPr>
              <a:t>o</a:t>
            </a:r>
            <a:endParaRPr lang="en-US" sz="3300" b="1" dirty="0"/>
          </a:p>
        </p:txBody>
      </p:sp>
      <p:sp>
        <p:nvSpPr>
          <p:cNvPr id="732169" name="Text Box 9"/>
          <p:cNvSpPr txBox="1">
            <a:spLocks noChangeArrowheads="1"/>
          </p:cNvSpPr>
          <p:nvPr/>
        </p:nvSpPr>
        <p:spPr bwMode="auto">
          <a:xfrm>
            <a:off x="5411520" y="3041599"/>
            <a:ext cx="1850156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 sz="3300" b="1" dirty="0" err="1">
                <a:sym typeface="Symbol" charset="2"/>
              </a:rPr>
              <a:t>r</a:t>
            </a:r>
            <a:r>
              <a:rPr lang="en-US" sz="3300" b="1" dirty="0">
                <a:sym typeface="Symbol" charset="2"/>
              </a:rPr>
              <a:t> </a:t>
            </a:r>
            <a:r>
              <a:rPr lang="en-US" sz="3300" b="1" dirty="0" err="1">
                <a:sym typeface="Symbol" charset="2"/>
              </a:rPr>
              <a:t></a:t>
            </a:r>
            <a:r>
              <a:rPr lang="en-US" sz="3300" b="1" dirty="0">
                <a:sym typeface="Symbol" charset="2"/>
              </a:rPr>
              <a:t> 0.96 Å</a:t>
            </a:r>
            <a:endParaRPr lang="en-US" sz="33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1267" y="190268"/>
            <a:ext cx="7101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And now, a molecule that we might not all agree upon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889000"/>
            <a:ext cx="44665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NO</a:t>
            </a:r>
            <a:r>
              <a:rPr lang="en-US" b="1" baseline="-25000" dirty="0" smtClean="0"/>
              <a:t>3</a:t>
            </a:r>
            <a:r>
              <a:rPr lang="en-US" b="1" dirty="0" smtClean="0"/>
              <a:t> : First observed by </a:t>
            </a:r>
            <a:r>
              <a:rPr lang="en-US" b="1" dirty="0" err="1" smtClean="0"/>
              <a:t>Chappuis</a:t>
            </a:r>
            <a:r>
              <a:rPr lang="en-US" b="1" dirty="0" smtClean="0"/>
              <a:t> in 1881</a:t>
            </a:r>
          </a:p>
          <a:p>
            <a:r>
              <a:rPr lang="en-US" b="1" dirty="0" smtClean="0"/>
              <a:t>           Important atmospheric oxidizing agent</a:t>
            </a:r>
          </a:p>
          <a:p>
            <a:r>
              <a:rPr lang="en-US" b="1" dirty="0" smtClean="0"/>
              <a:t>           Notorious theoretical problem</a:t>
            </a:r>
          </a:p>
          <a:p>
            <a:r>
              <a:rPr lang="en-US" b="1" dirty="0" smtClean="0"/>
              <a:t>          </a:t>
            </a:r>
            <a:endParaRPr lang="en-US" b="1" dirty="0"/>
          </a:p>
        </p:txBody>
      </p:sp>
      <p:sp>
        <p:nvSpPr>
          <p:cNvPr id="4" name="AutoShape 62"/>
          <p:cNvSpPr>
            <a:spLocks noChangeArrowheads="1"/>
          </p:cNvSpPr>
          <p:nvPr/>
        </p:nvSpPr>
        <p:spPr bwMode="auto">
          <a:xfrm>
            <a:off x="3328346" y="2089329"/>
            <a:ext cx="5381844" cy="2878138"/>
          </a:xfrm>
          <a:prstGeom prst="roundRect">
            <a:avLst>
              <a:gd name="adj" fmla="val 19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>
                <a:solidFill>
                  <a:srgbClr val="2300DC"/>
                </a:solidFill>
              </a:rPr>
              <a:t>                                    It's C</a:t>
            </a:r>
            <a:r>
              <a:rPr lang="en-GB" b="1" baseline="-33000" dirty="0">
                <a:solidFill>
                  <a:srgbClr val="2300DC"/>
                </a:solidFill>
              </a:rPr>
              <a:t>2v</a:t>
            </a:r>
            <a:r>
              <a:rPr lang="en-GB" b="1" dirty="0">
                <a:solidFill>
                  <a:srgbClr val="2300DC"/>
                </a:solidFill>
              </a:rPr>
              <a:t>!!!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>
                <a:solidFill>
                  <a:srgbClr val="0000FF"/>
                </a:solidFill>
              </a:rPr>
              <a:t>Nelson Pasternak and McDonald JPC 87, 1286 (1983)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/>
              <a:t>Davy and Schaefer JCP 91, 4410 (1989)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>
                <a:solidFill>
                  <a:srgbClr val="FF1C16"/>
                </a:solidFill>
              </a:rPr>
              <a:t>Stanton, Gauss and Bartlett</a:t>
            </a:r>
            <a:r>
              <a:rPr lang="en-GB" b="1" dirty="0"/>
              <a:t> JCP 94, 4084 (1991)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/>
              <a:t>Kim, Hammond, Lester and Johnston CPL 161,131 (1990)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>
                <a:solidFill>
                  <a:srgbClr val="0000FF"/>
                </a:solidFill>
              </a:rPr>
              <a:t>Kim, Hunter and Johnston JCP 96, 4067 (1992)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endParaRPr lang="en-GB" b="1" dirty="0" smtClean="0">
              <a:solidFill>
                <a:srgbClr val="0000FF"/>
              </a:solidFill>
            </a:endParaRP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endParaRPr lang="en-GB" b="1" dirty="0" smtClean="0">
              <a:solidFill>
                <a:schemeClr val="tx1"/>
              </a:solidFill>
            </a:endParaRP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endParaRPr lang="en-GB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1267" y="190268"/>
            <a:ext cx="7101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And now, a molecule that we might not all agree upon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889000"/>
            <a:ext cx="44665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NO</a:t>
            </a:r>
            <a:r>
              <a:rPr lang="en-US" b="1" baseline="-25000" dirty="0" smtClean="0"/>
              <a:t>3</a:t>
            </a:r>
            <a:r>
              <a:rPr lang="en-US" b="1" dirty="0" smtClean="0"/>
              <a:t> : First observed by </a:t>
            </a:r>
            <a:r>
              <a:rPr lang="en-US" b="1" dirty="0" err="1" smtClean="0"/>
              <a:t>Chappuis</a:t>
            </a:r>
            <a:r>
              <a:rPr lang="en-US" b="1" dirty="0" smtClean="0"/>
              <a:t> in 1881</a:t>
            </a:r>
          </a:p>
          <a:p>
            <a:r>
              <a:rPr lang="en-US" b="1" dirty="0" smtClean="0"/>
              <a:t>           Important atmospheric oxidizing agent</a:t>
            </a:r>
          </a:p>
          <a:p>
            <a:r>
              <a:rPr lang="en-US" b="1" dirty="0" smtClean="0"/>
              <a:t>           Notorious theoretical problem</a:t>
            </a:r>
          </a:p>
          <a:p>
            <a:r>
              <a:rPr lang="en-US" b="1" dirty="0" smtClean="0"/>
              <a:t>          </a:t>
            </a:r>
            <a:endParaRPr lang="en-US" b="1" dirty="0"/>
          </a:p>
        </p:txBody>
      </p:sp>
      <p:sp>
        <p:nvSpPr>
          <p:cNvPr id="4" name="AutoShape 62"/>
          <p:cNvSpPr>
            <a:spLocks noChangeArrowheads="1"/>
          </p:cNvSpPr>
          <p:nvPr/>
        </p:nvSpPr>
        <p:spPr bwMode="auto">
          <a:xfrm>
            <a:off x="3328346" y="2089329"/>
            <a:ext cx="5632627" cy="4590145"/>
          </a:xfrm>
          <a:prstGeom prst="roundRect">
            <a:avLst>
              <a:gd name="adj" fmla="val 19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>
                <a:solidFill>
                  <a:srgbClr val="2300DC"/>
                </a:solidFill>
              </a:rPr>
              <a:t>                                    It's C</a:t>
            </a:r>
            <a:r>
              <a:rPr lang="en-GB" b="1" baseline="-33000" dirty="0">
                <a:solidFill>
                  <a:srgbClr val="2300DC"/>
                </a:solidFill>
              </a:rPr>
              <a:t>2v</a:t>
            </a:r>
            <a:r>
              <a:rPr lang="en-GB" b="1" dirty="0">
                <a:solidFill>
                  <a:srgbClr val="2300DC"/>
                </a:solidFill>
              </a:rPr>
              <a:t>!!!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>
                <a:solidFill>
                  <a:srgbClr val="0000FF"/>
                </a:solidFill>
              </a:rPr>
              <a:t>Nelson Pasternak and McDonald JPC 87, 1286 (1983)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/>
              <a:t>Davy and Schaefer JCP 91, 4410 (1989)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>
                <a:solidFill>
                  <a:srgbClr val="FF1C16"/>
                </a:solidFill>
              </a:rPr>
              <a:t>Stanton, Gauss and Bartlett</a:t>
            </a:r>
            <a:r>
              <a:rPr lang="en-GB" b="1" dirty="0"/>
              <a:t> JCP 94, 4084 (1991)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/>
              <a:t>Kim, Hammond, Lester and Johnston CPL 161,131 (1990)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>
                <a:solidFill>
                  <a:srgbClr val="0000FF"/>
                </a:solidFill>
              </a:rPr>
              <a:t>Kim, Hunter and Johnston JCP 96, 4067 (1992)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endParaRPr lang="en-GB" b="1" dirty="0">
              <a:solidFill>
                <a:srgbClr val="0000FF"/>
              </a:solidFill>
            </a:endParaRP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>
                <a:solidFill>
                  <a:srgbClr val="2300DC"/>
                </a:solidFill>
              </a:rPr>
              <a:t>                                  No, it's D</a:t>
            </a:r>
            <a:r>
              <a:rPr lang="en-GB" b="1" baseline="-33000" dirty="0">
                <a:solidFill>
                  <a:srgbClr val="2300DC"/>
                </a:solidFill>
              </a:rPr>
              <a:t>3h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 err="1">
                <a:solidFill>
                  <a:srgbClr val="0000FF"/>
                </a:solidFill>
              </a:rPr>
              <a:t>Friedl</a:t>
            </a:r>
            <a:r>
              <a:rPr lang="en-GB" b="1" dirty="0">
                <a:solidFill>
                  <a:srgbClr val="0000FF"/>
                </a:solidFill>
              </a:rPr>
              <a:t> and Sander JPC 91, 2721 (1987)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>
                <a:solidFill>
                  <a:srgbClr val="0000FF"/>
                </a:solidFill>
              </a:rPr>
              <a:t>Kawaguchi, </a:t>
            </a:r>
            <a:r>
              <a:rPr lang="en-GB" b="1" dirty="0" err="1">
                <a:solidFill>
                  <a:srgbClr val="0000FF"/>
                </a:solidFill>
              </a:rPr>
              <a:t>Hirota</a:t>
            </a:r>
            <a:r>
              <a:rPr lang="en-GB" b="1" dirty="0">
                <a:solidFill>
                  <a:srgbClr val="0000FF"/>
                </a:solidFill>
              </a:rPr>
              <a:t>, </a:t>
            </a:r>
            <a:r>
              <a:rPr lang="en-GB" b="1" dirty="0" err="1">
                <a:solidFill>
                  <a:srgbClr val="0000FF"/>
                </a:solidFill>
              </a:rPr>
              <a:t>Ishiwata</a:t>
            </a:r>
            <a:r>
              <a:rPr lang="en-GB" b="1" dirty="0">
                <a:solidFill>
                  <a:srgbClr val="0000FF"/>
                </a:solidFill>
              </a:rPr>
              <a:t> and Tanaka JCP 93,  951 (1990)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 err="1"/>
              <a:t>Kaldor</a:t>
            </a:r>
            <a:r>
              <a:rPr lang="en-GB" b="1" dirty="0"/>
              <a:t> CPL 166, 599 (1990)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b="1" dirty="0">
                <a:solidFill>
                  <a:srgbClr val="FF1C16"/>
                </a:solidFill>
              </a:rPr>
              <a:t>Stanton, Gauss and Bartlett</a:t>
            </a:r>
            <a:r>
              <a:rPr lang="en-GB" b="1" dirty="0"/>
              <a:t> JCP 97, 5554 (1992)</a:t>
            </a: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endParaRPr lang="en-GB" b="1" dirty="0">
              <a:solidFill>
                <a:schemeClr val="tx1"/>
              </a:solidFill>
            </a:endParaRPr>
          </a:p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endParaRPr lang="en-GB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213921" y="216023"/>
            <a:ext cx="6420960" cy="542937"/>
            <a:chOff x="843" y="150"/>
            <a:chExt cx="4459" cy="377"/>
          </a:xfrm>
        </p:grpSpPr>
        <p:sp>
          <p:nvSpPr>
            <p:cNvPr id="734211" name="AutoShape 3"/>
            <p:cNvSpPr>
              <a:spLocks noChangeArrowheads="1"/>
            </p:cNvSpPr>
            <p:nvPr/>
          </p:nvSpPr>
          <p:spPr bwMode="auto">
            <a:xfrm>
              <a:off x="843" y="150"/>
              <a:ext cx="4459" cy="377"/>
            </a:xfrm>
            <a:prstGeom prst="roundRect">
              <a:avLst>
                <a:gd name="adj" fmla="val 264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843" y="150"/>
              <a:ext cx="4455" cy="372"/>
              <a:chOff x="843" y="150"/>
              <a:chExt cx="4455" cy="372"/>
            </a:xfrm>
          </p:grpSpPr>
          <p:sp>
            <p:nvSpPr>
              <p:cNvPr id="734213" name="AutoShape 5"/>
              <p:cNvSpPr>
                <a:spLocks noChangeArrowheads="1"/>
              </p:cNvSpPr>
              <p:nvPr/>
            </p:nvSpPr>
            <p:spPr bwMode="auto">
              <a:xfrm>
                <a:off x="843" y="150"/>
                <a:ext cx="4455" cy="372"/>
              </a:xfrm>
              <a:prstGeom prst="roundRect">
                <a:avLst>
                  <a:gd name="adj" fmla="val 26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843" y="150"/>
                <a:ext cx="4454" cy="367"/>
                <a:chOff x="843" y="150"/>
                <a:chExt cx="4454" cy="367"/>
              </a:xfrm>
            </p:grpSpPr>
            <p:sp>
              <p:nvSpPr>
                <p:cNvPr id="734215" name="AutoShape 7"/>
                <p:cNvSpPr>
                  <a:spLocks noChangeArrowheads="1"/>
                </p:cNvSpPr>
                <p:nvPr/>
              </p:nvSpPr>
              <p:spPr bwMode="auto">
                <a:xfrm>
                  <a:off x="843" y="150"/>
                  <a:ext cx="4449" cy="367"/>
                </a:xfrm>
                <a:prstGeom prst="roundRect">
                  <a:avLst>
                    <a:gd name="adj" fmla="val 273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843" y="150"/>
                  <a:ext cx="4454" cy="363"/>
                  <a:chOff x="843" y="150"/>
                  <a:chExt cx="4454" cy="363"/>
                </a:xfrm>
              </p:grpSpPr>
              <p:sp>
                <p:nvSpPr>
                  <p:cNvPr id="734217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843" y="150"/>
                    <a:ext cx="4445" cy="363"/>
                  </a:xfrm>
                  <a:prstGeom prst="roundRect">
                    <a:avLst>
                      <a:gd name="adj" fmla="val 273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6" name="Group 10"/>
                  <p:cNvGrpSpPr>
                    <a:grpSpLocks/>
                  </p:cNvGrpSpPr>
                  <p:nvPr/>
                </p:nvGrpSpPr>
                <p:grpSpPr bwMode="auto">
                  <a:xfrm>
                    <a:off x="843" y="150"/>
                    <a:ext cx="4454" cy="359"/>
                    <a:chOff x="843" y="150"/>
                    <a:chExt cx="4454" cy="359"/>
                  </a:xfrm>
                </p:grpSpPr>
                <p:sp>
                  <p:nvSpPr>
                    <p:cNvPr id="734219" name="AutoShape 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43" y="150"/>
                      <a:ext cx="4442" cy="359"/>
                    </a:xfrm>
                    <a:prstGeom prst="roundRect">
                      <a:avLst>
                        <a:gd name="adj" fmla="val 278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" name="Group 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43" y="150"/>
                      <a:ext cx="4454" cy="357"/>
                      <a:chOff x="843" y="150"/>
                      <a:chExt cx="4454" cy="357"/>
                    </a:xfrm>
                  </p:grpSpPr>
                  <p:sp>
                    <p:nvSpPr>
                      <p:cNvPr id="734221" name="AutoShape 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43" y="150"/>
                        <a:ext cx="4439" cy="357"/>
                      </a:xfrm>
                      <a:prstGeom prst="roundRect">
                        <a:avLst>
                          <a:gd name="adj" fmla="val 278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" name="Group 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43" y="150"/>
                        <a:ext cx="4454" cy="356"/>
                        <a:chOff x="843" y="150"/>
                        <a:chExt cx="4454" cy="356"/>
                      </a:xfrm>
                    </p:grpSpPr>
                    <p:sp>
                      <p:nvSpPr>
                        <p:cNvPr id="734223" name="AutoShape 1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43" y="150"/>
                          <a:ext cx="4437" cy="356"/>
                        </a:xfrm>
                        <a:prstGeom prst="roundRect">
                          <a:avLst>
                            <a:gd name="adj" fmla="val 278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9" name="Group 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843" y="150"/>
                          <a:ext cx="4454" cy="356"/>
                          <a:chOff x="843" y="150"/>
                          <a:chExt cx="4454" cy="356"/>
                        </a:xfrm>
                      </p:grpSpPr>
                      <p:sp>
                        <p:nvSpPr>
                          <p:cNvPr id="734225" name="AutoShape 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43" y="150"/>
                            <a:ext cx="4437" cy="356"/>
                          </a:xfrm>
                          <a:prstGeom prst="roundRect">
                            <a:avLst>
                              <a:gd name="adj" fmla="val 278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4226" name="AutoShape 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43" y="150"/>
                            <a:ext cx="4454" cy="297"/>
                          </a:xfrm>
                          <a:prstGeom prst="roundRect">
                            <a:avLst>
                              <a:gd name="adj" fmla="val 278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3266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sz="2900" b="1" dirty="0"/>
                              <a:t>Degenerate modes have two components</a:t>
                            </a:r>
                            <a:r>
                              <a:rPr lang="en-GB" sz="2900" dirty="0"/>
                              <a:t> 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sp>
        <p:nvSpPr>
          <p:cNvPr id="734227" name="Line 19"/>
          <p:cNvSpPr>
            <a:spLocks noChangeShapeType="1"/>
          </p:cNvSpPr>
          <p:nvPr/>
        </p:nvSpPr>
        <p:spPr bwMode="auto">
          <a:xfrm>
            <a:off x="1820160" y="4218204"/>
            <a:ext cx="1440" cy="20162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4228" name="Line 20"/>
          <p:cNvSpPr>
            <a:spLocks noChangeShapeType="1"/>
          </p:cNvSpPr>
          <p:nvPr/>
        </p:nvSpPr>
        <p:spPr bwMode="auto">
          <a:xfrm>
            <a:off x="2280961" y="2281199"/>
            <a:ext cx="781920" cy="1441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4229" name="Line 21"/>
          <p:cNvSpPr>
            <a:spLocks noChangeShapeType="1"/>
          </p:cNvSpPr>
          <p:nvPr/>
        </p:nvSpPr>
        <p:spPr bwMode="auto">
          <a:xfrm flipV="1">
            <a:off x="6596641" y="4506233"/>
            <a:ext cx="1440" cy="810805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4230" name="Line 22"/>
          <p:cNvSpPr>
            <a:spLocks noChangeShapeType="1"/>
          </p:cNvSpPr>
          <p:nvPr/>
        </p:nvSpPr>
        <p:spPr bwMode="auto">
          <a:xfrm flipV="1">
            <a:off x="1036801" y="2695963"/>
            <a:ext cx="205920" cy="384521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4231" name="Line 23"/>
          <p:cNvSpPr>
            <a:spLocks noChangeShapeType="1"/>
          </p:cNvSpPr>
          <p:nvPr/>
        </p:nvSpPr>
        <p:spPr bwMode="auto">
          <a:xfrm>
            <a:off x="5523841" y="1823232"/>
            <a:ext cx="205920" cy="355718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4232" name="Line 24"/>
          <p:cNvSpPr>
            <a:spLocks noChangeShapeType="1"/>
          </p:cNvSpPr>
          <p:nvPr/>
        </p:nvSpPr>
        <p:spPr bwMode="auto">
          <a:xfrm flipH="1">
            <a:off x="5114881" y="3248981"/>
            <a:ext cx="234720" cy="355718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4233" name="Line 25"/>
          <p:cNvSpPr>
            <a:spLocks noChangeShapeType="1"/>
          </p:cNvSpPr>
          <p:nvPr/>
        </p:nvSpPr>
        <p:spPr bwMode="auto">
          <a:xfrm flipH="1">
            <a:off x="639361" y="4807225"/>
            <a:ext cx="234720" cy="357157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4234" name="Line 26"/>
          <p:cNvSpPr>
            <a:spLocks noChangeShapeType="1"/>
          </p:cNvSpPr>
          <p:nvPr/>
        </p:nvSpPr>
        <p:spPr bwMode="auto">
          <a:xfrm flipH="1" flipV="1">
            <a:off x="4976641" y="5530180"/>
            <a:ext cx="234720" cy="385961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4235" name="Line 27"/>
          <p:cNvSpPr>
            <a:spLocks noChangeShapeType="1"/>
          </p:cNvSpPr>
          <p:nvPr/>
        </p:nvSpPr>
        <p:spPr bwMode="auto">
          <a:xfrm flipV="1">
            <a:off x="5528160" y="4396782"/>
            <a:ext cx="355680" cy="234744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4236" name="Line 28"/>
          <p:cNvSpPr>
            <a:spLocks noChangeShapeType="1"/>
          </p:cNvSpPr>
          <p:nvPr/>
        </p:nvSpPr>
        <p:spPr bwMode="auto">
          <a:xfrm flipH="1" flipV="1">
            <a:off x="622081" y="5391926"/>
            <a:ext cx="234720" cy="385961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4237" name="Line 29"/>
          <p:cNvSpPr>
            <a:spLocks noChangeShapeType="1"/>
          </p:cNvSpPr>
          <p:nvPr/>
        </p:nvSpPr>
        <p:spPr bwMode="auto">
          <a:xfrm>
            <a:off x="943200" y="1817471"/>
            <a:ext cx="205920" cy="355718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30"/>
          <p:cNvGrpSpPr>
            <a:grpSpLocks/>
          </p:cNvGrpSpPr>
          <p:nvPr/>
        </p:nvGrpSpPr>
        <p:grpSpPr bwMode="auto">
          <a:xfrm>
            <a:off x="9144000" y="2142946"/>
            <a:ext cx="1425600" cy="1905320"/>
            <a:chOff x="550" y="1033"/>
            <a:chExt cx="990" cy="1323"/>
          </a:xfrm>
        </p:grpSpPr>
        <p:sp>
          <p:nvSpPr>
            <p:cNvPr id="734239" name="AutoShape 31"/>
            <p:cNvSpPr>
              <a:spLocks noChangeArrowheads="1"/>
            </p:cNvSpPr>
            <p:nvPr/>
          </p:nvSpPr>
          <p:spPr bwMode="auto">
            <a:xfrm>
              <a:off x="550" y="1033"/>
              <a:ext cx="990" cy="1323"/>
            </a:xfrm>
            <a:prstGeom prst="roundRect">
              <a:avLst>
                <a:gd name="adj" fmla="val 9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" name="Group 32"/>
            <p:cNvGrpSpPr>
              <a:grpSpLocks/>
            </p:cNvGrpSpPr>
            <p:nvPr/>
          </p:nvGrpSpPr>
          <p:grpSpPr bwMode="auto">
            <a:xfrm>
              <a:off x="550" y="1033"/>
              <a:ext cx="984" cy="1317"/>
              <a:chOff x="550" y="1033"/>
              <a:chExt cx="984" cy="1317"/>
            </a:xfrm>
          </p:grpSpPr>
          <p:sp>
            <p:nvSpPr>
              <p:cNvPr id="734241" name="AutoShape 33"/>
              <p:cNvSpPr>
                <a:spLocks noChangeArrowheads="1"/>
              </p:cNvSpPr>
              <p:nvPr/>
            </p:nvSpPr>
            <p:spPr bwMode="auto">
              <a:xfrm>
                <a:off x="550" y="1033"/>
                <a:ext cx="984" cy="1317"/>
              </a:xfrm>
              <a:prstGeom prst="roundRect">
                <a:avLst>
                  <a:gd name="adj" fmla="val 97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2" name="Group 34"/>
              <p:cNvGrpSpPr>
                <a:grpSpLocks/>
              </p:cNvGrpSpPr>
              <p:nvPr/>
            </p:nvGrpSpPr>
            <p:grpSpPr bwMode="auto">
              <a:xfrm>
                <a:off x="550" y="1033"/>
                <a:ext cx="981" cy="1315"/>
                <a:chOff x="550" y="1033"/>
                <a:chExt cx="981" cy="1315"/>
              </a:xfrm>
            </p:grpSpPr>
            <p:sp>
              <p:nvSpPr>
                <p:cNvPr id="734243" name="AutoShape 35"/>
                <p:cNvSpPr>
                  <a:spLocks noChangeArrowheads="1"/>
                </p:cNvSpPr>
                <p:nvPr/>
              </p:nvSpPr>
              <p:spPr bwMode="auto">
                <a:xfrm>
                  <a:off x="550" y="1033"/>
                  <a:ext cx="981" cy="1315"/>
                </a:xfrm>
                <a:prstGeom prst="roundRect">
                  <a:avLst>
                    <a:gd name="adj" fmla="val 102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3" name="Group 36"/>
                <p:cNvGrpSpPr>
                  <a:grpSpLocks/>
                </p:cNvGrpSpPr>
                <p:nvPr/>
              </p:nvGrpSpPr>
              <p:grpSpPr bwMode="auto">
                <a:xfrm>
                  <a:off x="550" y="1033"/>
                  <a:ext cx="976" cy="1311"/>
                  <a:chOff x="550" y="1033"/>
                  <a:chExt cx="976" cy="1311"/>
                </a:xfrm>
              </p:grpSpPr>
              <p:sp>
                <p:nvSpPr>
                  <p:cNvPr id="734245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1033"/>
                    <a:ext cx="976" cy="1311"/>
                  </a:xfrm>
                  <a:prstGeom prst="roundRect">
                    <a:avLst>
                      <a:gd name="adj" fmla="val 102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4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550" y="1033"/>
                    <a:ext cx="972" cy="1307"/>
                    <a:chOff x="550" y="1033"/>
                    <a:chExt cx="972" cy="1307"/>
                  </a:xfrm>
                </p:grpSpPr>
                <p:sp>
                  <p:nvSpPr>
                    <p:cNvPr id="734247" name="AutoShape 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0" y="1033"/>
                      <a:ext cx="972" cy="1307"/>
                    </a:xfrm>
                    <a:prstGeom prst="roundRect">
                      <a:avLst>
                        <a:gd name="adj" fmla="val 102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5" name="Group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50" y="1033"/>
                      <a:ext cx="970" cy="1304"/>
                      <a:chOff x="550" y="1033"/>
                      <a:chExt cx="970" cy="1304"/>
                    </a:xfrm>
                  </p:grpSpPr>
                  <p:sp>
                    <p:nvSpPr>
                      <p:cNvPr id="734249" name="AutoShape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50" y="1033"/>
                        <a:ext cx="970" cy="1304"/>
                      </a:xfrm>
                      <a:prstGeom prst="roundRect">
                        <a:avLst>
                          <a:gd name="adj" fmla="val 102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16" name="Group 4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50" y="1033"/>
                        <a:ext cx="969" cy="1303"/>
                        <a:chOff x="550" y="1033"/>
                        <a:chExt cx="969" cy="1303"/>
                      </a:xfrm>
                    </p:grpSpPr>
                    <p:sp>
                      <p:nvSpPr>
                        <p:cNvPr id="734251" name="AutoShape 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50" y="1033"/>
                          <a:ext cx="969" cy="1303"/>
                        </a:xfrm>
                        <a:prstGeom prst="roundRect">
                          <a:avLst>
                            <a:gd name="adj" fmla="val 102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17" name="Group 4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50" y="1033"/>
                          <a:ext cx="969" cy="1302"/>
                          <a:chOff x="550" y="1033"/>
                          <a:chExt cx="969" cy="1302"/>
                        </a:xfrm>
                      </p:grpSpPr>
                      <p:sp>
                        <p:nvSpPr>
                          <p:cNvPr id="734253" name="AutoShape 4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50" y="1033"/>
                            <a:ext cx="969" cy="1302"/>
                          </a:xfrm>
                          <a:prstGeom prst="roundRect">
                            <a:avLst>
                              <a:gd name="adj" fmla="val 1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4254" name="AutoShape 4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51" y="1033"/>
                            <a:ext cx="0" cy="224"/>
                          </a:xfrm>
                          <a:prstGeom prst="roundRect">
                            <a:avLst>
                              <a:gd name="adj" fmla="val 1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endParaRPr lang="en-US" dirty="0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grpSp>
        <p:nvGrpSpPr>
          <p:cNvPr id="18" name="Group 47"/>
          <p:cNvGrpSpPr>
            <a:grpSpLocks/>
          </p:cNvGrpSpPr>
          <p:nvPr/>
        </p:nvGrpSpPr>
        <p:grpSpPr bwMode="auto">
          <a:xfrm>
            <a:off x="829441" y="1520800"/>
            <a:ext cx="1301805" cy="1905320"/>
            <a:chOff x="550" y="1033"/>
            <a:chExt cx="990" cy="1323"/>
          </a:xfrm>
        </p:grpSpPr>
        <p:sp>
          <p:nvSpPr>
            <p:cNvPr id="734256" name="AutoShape 48"/>
            <p:cNvSpPr>
              <a:spLocks noChangeArrowheads="1"/>
            </p:cNvSpPr>
            <p:nvPr/>
          </p:nvSpPr>
          <p:spPr bwMode="auto">
            <a:xfrm>
              <a:off x="550" y="1033"/>
              <a:ext cx="990" cy="1323"/>
            </a:xfrm>
            <a:prstGeom prst="roundRect">
              <a:avLst>
                <a:gd name="adj" fmla="val 9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9" name="Group 49"/>
            <p:cNvGrpSpPr>
              <a:grpSpLocks/>
            </p:cNvGrpSpPr>
            <p:nvPr/>
          </p:nvGrpSpPr>
          <p:grpSpPr bwMode="auto">
            <a:xfrm>
              <a:off x="550" y="1033"/>
              <a:ext cx="984" cy="1317"/>
              <a:chOff x="550" y="1033"/>
              <a:chExt cx="984" cy="1317"/>
            </a:xfrm>
          </p:grpSpPr>
          <p:sp>
            <p:nvSpPr>
              <p:cNvPr id="734258" name="AutoShape 50"/>
              <p:cNvSpPr>
                <a:spLocks noChangeArrowheads="1"/>
              </p:cNvSpPr>
              <p:nvPr/>
            </p:nvSpPr>
            <p:spPr bwMode="auto">
              <a:xfrm>
                <a:off x="550" y="1033"/>
                <a:ext cx="984" cy="1317"/>
              </a:xfrm>
              <a:prstGeom prst="roundRect">
                <a:avLst>
                  <a:gd name="adj" fmla="val 97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0" name="Group 51"/>
              <p:cNvGrpSpPr>
                <a:grpSpLocks/>
              </p:cNvGrpSpPr>
              <p:nvPr/>
            </p:nvGrpSpPr>
            <p:grpSpPr bwMode="auto">
              <a:xfrm>
                <a:off x="550" y="1033"/>
                <a:ext cx="981" cy="1315"/>
                <a:chOff x="550" y="1033"/>
                <a:chExt cx="981" cy="1315"/>
              </a:xfrm>
            </p:grpSpPr>
            <p:sp>
              <p:nvSpPr>
                <p:cNvPr id="734260" name="AutoShape 52"/>
                <p:cNvSpPr>
                  <a:spLocks noChangeArrowheads="1"/>
                </p:cNvSpPr>
                <p:nvPr/>
              </p:nvSpPr>
              <p:spPr bwMode="auto">
                <a:xfrm>
                  <a:off x="550" y="1033"/>
                  <a:ext cx="981" cy="1315"/>
                </a:xfrm>
                <a:prstGeom prst="roundRect">
                  <a:avLst>
                    <a:gd name="adj" fmla="val 102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21" name="Group 53"/>
                <p:cNvGrpSpPr>
                  <a:grpSpLocks/>
                </p:cNvGrpSpPr>
                <p:nvPr/>
              </p:nvGrpSpPr>
              <p:grpSpPr bwMode="auto">
                <a:xfrm>
                  <a:off x="550" y="1033"/>
                  <a:ext cx="976" cy="1311"/>
                  <a:chOff x="550" y="1033"/>
                  <a:chExt cx="976" cy="1311"/>
                </a:xfrm>
              </p:grpSpPr>
              <p:sp>
                <p:nvSpPr>
                  <p:cNvPr id="734262" name="AutoShape 54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1033"/>
                    <a:ext cx="976" cy="1311"/>
                  </a:xfrm>
                  <a:prstGeom prst="roundRect">
                    <a:avLst>
                      <a:gd name="adj" fmla="val 102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2" name="Group 55"/>
                  <p:cNvGrpSpPr>
                    <a:grpSpLocks/>
                  </p:cNvGrpSpPr>
                  <p:nvPr/>
                </p:nvGrpSpPr>
                <p:grpSpPr bwMode="auto">
                  <a:xfrm>
                    <a:off x="550" y="1033"/>
                    <a:ext cx="972" cy="1307"/>
                    <a:chOff x="550" y="1033"/>
                    <a:chExt cx="972" cy="1307"/>
                  </a:xfrm>
                </p:grpSpPr>
                <p:sp>
                  <p:nvSpPr>
                    <p:cNvPr id="734264" name="AutoShape 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0" y="1033"/>
                      <a:ext cx="972" cy="1307"/>
                    </a:xfrm>
                    <a:prstGeom prst="roundRect">
                      <a:avLst>
                        <a:gd name="adj" fmla="val 102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3" name="Group 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50" y="1033"/>
                      <a:ext cx="970" cy="1304"/>
                      <a:chOff x="550" y="1033"/>
                      <a:chExt cx="970" cy="1304"/>
                    </a:xfrm>
                  </p:grpSpPr>
                  <p:sp>
                    <p:nvSpPr>
                      <p:cNvPr id="734266" name="AutoShap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50" y="1033"/>
                        <a:ext cx="970" cy="1304"/>
                      </a:xfrm>
                      <a:prstGeom prst="roundRect">
                        <a:avLst>
                          <a:gd name="adj" fmla="val 102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4" name="Group 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50" y="1033"/>
                        <a:ext cx="969" cy="1303"/>
                        <a:chOff x="550" y="1033"/>
                        <a:chExt cx="969" cy="1303"/>
                      </a:xfrm>
                    </p:grpSpPr>
                    <p:sp>
                      <p:nvSpPr>
                        <p:cNvPr id="734268" name="AutoShape 6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50" y="1033"/>
                          <a:ext cx="969" cy="1303"/>
                        </a:xfrm>
                        <a:prstGeom prst="roundRect">
                          <a:avLst>
                            <a:gd name="adj" fmla="val 102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5" name="Group 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50" y="1033"/>
                          <a:ext cx="969" cy="1302"/>
                          <a:chOff x="550" y="1033"/>
                          <a:chExt cx="969" cy="1302"/>
                        </a:xfrm>
                      </p:grpSpPr>
                      <p:sp>
                        <p:nvSpPr>
                          <p:cNvPr id="734270" name="AutoShape 6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50" y="1033"/>
                            <a:ext cx="969" cy="1302"/>
                          </a:xfrm>
                          <a:prstGeom prst="roundRect">
                            <a:avLst>
                              <a:gd name="adj" fmla="val 1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4271" name="AutoShape 6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50" y="1033"/>
                            <a:ext cx="825" cy="1108"/>
                          </a:xfrm>
                          <a:prstGeom prst="roundRect">
                            <a:avLst>
                              <a:gd name="adj" fmla="val 1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O</a:t>
                            </a: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endParaRPr lang="en-GB" dirty="0">
                              <a:solidFill>
                                <a:schemeClr val="tx1"/>
                              </a:solidFill>
                            </a:endParaRP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       N        O</a:t>
                            </a: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     </a:t>
                            </a: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O         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grpSp>
        <p:nvGrpSpPr>
          <p:cNvPr id="26" name="Group 64"/>
          <p:cNvGrpSpPr>
            <a:grpSpLocks/>
          </p:cNvGrpSpPr>
          <p:nvPr/>
        </p:nvGrpSpPr>
        <p:grpSpPr bwMode="auto">
          <a:xfrm>
            <a:off x="5253121" y="4631527"/>
            <a:ext cx="1425600" cy="1905320"/>
            <a:chOff x="3655" y="3134"/>
            <a:chExt cx="990" cy="1323"/>
          </a:xfrm>
        </p:grpSpPr>
        <p:sp>
          <p:nvSpPr>
            <p:cNvPr id="734273" name="AutoShape 65"/>
            <p:cNvSpPr>
              <a:spLocks noChangeArrowheads="1"/>
            </p:cNvSpPr>
            <p:nvPr/>
          </p:nvSpPr>
          <p:spPr bwMode="auto">
            <a:xfrm>
              <a:off x="3655" y="3134"/>
              <a:ext cx="990" cy="1323"/>
            </a:xfrm>
            <a:prstGeom prst="roundRect">
              <a:avLst>
                <a:gd name="adj" fmla="val 9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7" name="Group 66"/>
            <p:cNvGrpSpPr>
              <a:grpSpLocks/>
            </p:cNvGrpSpPr>
            <p:nvPr/>
          </p:nvGrpSpPr>
          <p:grpSpPr bwMode="auto">
            <a:xfrm>
              <a:off x="3655" y="3134"/>
              <a:ext cx="984" cy="1317"/>
              <a:chOff x="3655" y="3134"/>
              <a:chExt cx="984" cy="1317"/>
            </a:xfrm>
          </p:grpSpPr>
          <p:sp>
            <p:nvSpPr>
              <p:cNvPr id="734275" name="AutoShape 67"/>
              <p:cNvSpPr>
                <a:spLocks noChangeArrowheads="1"/>
              </p:cNvSpPr>
              <p:nvPr/>
            </p:nvSpPr>
            <p:spPr bwMode="auto">
              <a:xfrm>
                <a:off x="3655" y="3134"/>
                <a:ext cx="984" cy="1317"/>
              </a:xfrm>
              <a:prstGeom prst="roundRect">
                <a:avLst>
                  <a:gd name="adj" fmla="val 97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8" name="Group 68"/>
              <p:cNvGrpSpPr>
                <a:grpSpLocks/>
              </p:cNvGrpSpPr>
              <p:nvPr/>
            </p:nvGrpSpPr>
            <p:grpSpPr bwMode="auto">
              <a:xfrm>
                <a:off x="3655" y="3134"/>
                <a:ext cx="979" cy="1313"/>
                <a:chOff x="3655" y="3134"/>
                <a:chExt cx="979" cy="1313"/>
              </a:xfrm>
            </p:grpSpPr>
            <p:sp>
              <p:nvSpPr>
                <p:cNvPr id="734277" name="AutoShape 69"/>
                <p:cNvSpPr>
                  <a:spLocks noChangeArrowheads="1"/>
                </p:cNvSpPr>
                <p:nvPr/>
              </p:nvSpPr>
              <p:spPr bwMode="auto">
                <a:xfrm>
                  <a:off x="3655" y="3134"/>
                  <a:ext cx="979" cy="1313"/>
                </a:xfrm>
                <a:prstGeom prst="roundRect">
                  <a:avLst>
                    <a:gd name="adj" fmla="val 102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29" name="Group 70"/>
                <p:cNvGrpSpPr>
                  <a:grpSpLocks/>
                </p:cNvGrpSpPr>
                <p:nvPr/>
              </p:nvGrpSpPr>
              <p:grpSpPr bwMode="auto">
                <a:xfrm>
                  <a:off x="3655" y="3134"/>
                  <a:ext cx="974" cy="1309"/>
                  <a:chOff x="3655" y="3134"/>
                  <a:chExt cx="974" cy="1309"/>
                </a:xfrm>
              </p:grpSpPr>
              <p:sp>
                <p:nvSpPr>
                  <p:cNvPr id="734279" name="AutoShape 71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3134"/>
                    <a:ext cx="974" cy="1309"/>
                  </a:xfrm>
                  <a:prstGeom prst="roundRect">
                    <a:avLst>
                      <a:gd name="adj" fmla="val 102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30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3655" y="3134"/>
                    <a:ext cx="970" cy="1306"/>
                    <a:chOff x="3655" y="3134"/>
                    <a:chExt cx="970" cy="1306"/>
                  </a:xfrm>
                </p:grpSpPr>
                <p:sp>
                  <p:nvSpPr>
                    <p:cNvPr id="734281" name="AutoShape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5" y="3134"/>
                      <a:ext cx="970" cy="1306"/>
                    </a:xfrm>
                    <a:prstGeom prst="roundRect">
                      <a:avLst>
                        <a:gd name="adj" fmla="val 102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1" name="Group 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55" y="3134"/>
                      <a:ext cx="968" cy="1303"/>
                      <a:chOff x="3655" y="3134"/>
                      <a:chExt cx="968" cy="1303"/>
                    </a:xfrm>
                  </p:grpSpPr>
                  <p:sp>
                    <p:nvSpPr>
                      <p:cNvPr id="734283" name="AutoShape 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55" y="3134"/>
                        <a:ext cx="968" cy="1303"/>
                      </a:xfrm>
                      <a:prstGeom prst="roundRect">
                        <a:avLst>
                          <a:gd name="adj" fmla="val 102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34272" name="Group 7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655" y="3134"/>
                        <a:ext cx="967" cy="1303"/>
                        <a:chOff x="3655" y="3134"/>
                        <a:chExt cx="967" cy="1303"/>
                      </a:xfrm>
                    </p:grpSpPr>
                    <p:sp>
                      <p:nvSpPr>
                        <p:cNvPr id="734285" name="AutoShape 7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655" y="3134"/>
                          <a:ext cx="967" cy="1303"/>
                        </a:xfrm>
                        <a:prstGeom prst="roundRect">
                          <a:avLst>
                            <a:gd name="adj" fmla="val 102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34274" name="Group 7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655" y="3134"/>
                          <a:ext cx="967" cy="1303"/>
                          <a:chOff x="3655" y="3134"/>
                          <a:chExt cx="967" cy="1303"/>
                        </a:xfrm>
                      </p:grpSpPr>
                      <p:sp>
                        <p:nvSpPr>
                          <p:cNvPr id="734287" name="AutoShape 7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655" y="3134"/>
                            <a:ext cx="967" cy="1303"/>
                          </a:xfrm>
                          <a:prstGeom prst="roundRect">
                            <a:avLst>
                              <a:gd name="adj" fmla="val 1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4288" name="AutoShape 8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655" y="3134"/>
                            <a:ext cx="753" cy="1108"/>
                          </a:xfrm>
                          <a:prstGeom prst="roundRect">
                            <a:avLst>
                              <a:gd name="adj" fmla="val 1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O</a:t>
                            </a: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endParaRPr lang="en-GB" dirty="0">
                              <a:solidFill>
                                <a:schemeClr val="tx1"/>
                              </a:solidFill>
                            </a:endParaRP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       N        O</a:t>
                            </a: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     </a:t>
                            </a: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O         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grpSp>
        <p:nvGrpSpPr>
          <p:cNvPr id="734276" name="Group 81"/>
          <p:cNvGrpSpPr>
            <a:grpSpLocks/>
          </p:cNvGrpSpPr>
          <p:nvPr/>
        </p:nvGrpSpPr>
        <p:grpSpPr bwMode="auto">
          <a:xfrm>
            <a:off x="5322241" y="1659055"/>
            <a:ext cx="1425600" cy="1905320"/>
            <a:chOff x="3736" y="1033"/>
            <a:chExt cx="990" cy="1323"/>
          </a:xfrm>
        </p:grpSpPr>
        <p:sp>
          <p:nvSpPr>
            <p:cNvPr id="734290" name="AutoShape 82"/>
            <p:cNvSpPr>
              <a:spLocks noChangeArrowheads="1"/>
            </p:cNvSpPr>
            <p:nvPr/>
          </p:nvSpPr>
          <p:spPr bwMode="auto">
            <a:xfrm>
              <a:off x="3736" y="1033"/>
              <a:ext cx="990" cy="1323"/>
            </a:xfrm>
            <a:prstGeom prst="roundRect">
              <a:avLst>
                <a:gd name="adj" fmla="val 9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34278" name="Group 83"/>
            <p:cNvGrpSpPr>
              <a:grpSpLocks/>
            </p:cNvGrpSpPr>
            <p:nvPr/>
          </p:nvGrpSpPr>
          <p:grpSpPr bwMode="auto">
            <a:xfrm>
              <a:off x="3736" y="1033"/>
              <a:ext cx="984" cy="1317"/>
              <a:chOff x="3736" y="1033"/>
              <a:chExt cx="984" cy="1317"/>
            </a:xfrm>
          </p:grpSpPr>
          <p:sp>
            <p:nvSpPr>
              <p:cNvPr id="734292" name="AutoShape 84"/>
              <p:cNvSpPr>
                <a:spLocks noChangeArrowheads="1"/>
              </p:cNvSpPr>
              <p:nvPr/>
            </p:nvSpPr>
            <p:spPr bwMode="auto">
              <a:xfrm>
                <a:off x="3736" y="1033"/>
                <a:ext cx="984" cy="1317"/>
              </a:xfrm>
              <a:prstGeom prst="roundRect">
                <a:avLst>
                  <a:gd name="adj" fmla="val 97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34280" name="Group 85"/>
              <p:cNvGrpSpPr>
                <a:grpSpLocks/>
              </p:cNvGrpSpPr>
              <p:nvPr/>
            </p:nvGrpSpPr>
            <p:grpSpPr bwMode="auto">
              <a:xfrm>
                <a:off x="3736" y="1033"/>
                <a:ext cx="979" cy="1315"/>
                <a:chOff x="3736" y="1033"/>
                <a:chExt cx="979" cy="1315"/>
              </a:xfrm>
            </p:grpSpPr>
            <p:sp>
              <p:nvSpPr>
                <p:cNvPr id="734294" name="AutoShape 86"/>
                <p:cNvSpPr>
                  <a:spLocks noChangeArrowheads="1"/>
                </p:cNvSpPr>
                <p:nvPr/>
              </p:nvSpPr>
              <p:spPr bwMode="auto">
                <a:xfrm>
                  <a:off x="3736" y="1033"/>
                  <a:ext cx="979" cy="1315"/>
                </a:xfrm>
                <a:prstGeom prst="roundRect">
                  <a:avLst>
                    <a:gd name="adj" fmla="val 102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34282" name="Group 87"/>
                <p:cNvGrpSpPr>
                  <a:grpSpLocks/>
                </p:cNvGrpSpPr>
                <p:nvPr/>
              </p:nvGrpSpPr>
              <p:grpSpPr bwMode="auto">
                <a:xfrm>
                  <a:off x="3736" y="1033"/>
                  <a:ext cx="975" cy="1311"/>
                  <a:chOff x="3736" y="1033"/>
                  <a:chExt cx="975" cy="1311"/>
                </a:xfrm>
              </p:grpSpPr>
              <p:sp>
                <p:nvSpPr>
                  <p:cNvPr id="734296" name="AutoShape 88"/>
                  <p:cNvSpPr>
                    <a:spLocks noChangeArrowheads="1"/>
                  </p:cNvSpPr>
                  <p:nvPr/>
                </p:nvSpPr>
                <p:spPr bwMode="auto">
                  <a:xfrm>
                    <a:off x="3736" y="1033"/>
                    <a:ext cx="975" cy="1311"/>
                  </a:xfrm>
                  <a:prstGeom prst="roundRect">
                    <a:avLst>
                      <a:gd name="adj" fmla="val 102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34284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3736" y="1033"/>
                    <a:ext cx="971" cy="1307"/>
                    <a:chOff x="3736" y="1033"/>
                    <a:chExt cx="971" cy="1307"/>
                  </a:xfrm>
                </p:grpSpPr>
                <p:sp>
                  <p:nvSpPr>
                    <p:cNvPr id="734298" name="AutoShape 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36" y="1033"/>
                      <a:ext cx="971" cy="1307"/>
                    </a:xfrm>
                    <a:prstGeom prst="roundRect">
                      <a:avLst>
                        <a:gd name="adj" fmla="val 102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34286" name="Group 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36" y="1033"/>
                      <a:ext cx="969" cy="1304"/>
                      <a:chOff x="3736" y="1033"/>
                      <a:chExt cx="969" cy="1304"/>
                    </a:xfrm>
                  </p:grpSpPr>
                  <p:sp>
                    <p:nvSpPr>
                      <p:cNvPr id="734300" name="AutoShape 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36" y="1033"/>
                        <a:ext cx="969" cy="1304"/>
                      </a:xfrm>
                      <a:prstGeom prst="roundRect">
                        <a:avLst>
                          <a:gd name="adj" fmla="val 102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34289" name="Group 9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36" y="1033"/>
                        <a:ext cx="968" cy="1303"/>
                        <a:chOff x="3736" y="1033"/>
                        <a:chExt cx="968" cy="1303"/>
                      </a:xfrm>
                    </p:grpSpPr>
                    <p:sp>
                      <p:nvSpPr>
                        <p:cNvPr id="734302" name="AutoShape 9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736" y="1033"/>
                          <a:ext cx="968" cy="1303"/>
                        </a:xfrm>
                        <a:prstGeom prst="roundRect">
                          <a:avLst>
                            <a:gd name="adj" fmla="val 102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34291" name="Group 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736" y="1033"/>
                          <a:ext cx="968" cy="1302"/>
                          <a:chOff x="3736" y="1033"/>
                          <a:chExt cx="968" cy="1302"/>
                        </a:xfrm>
                      </p:grpSpPr>
                      <p:sp>
                        <p:nvSpPr>
                          <p:cNvPr id="734304" name="AutoShape 9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736" y="1033"/>
                            <a:ext cx="968" cy="1302"/>
                          </a:xfrm>
                          <a:prstGeom prst="roundRect">
                            <a:avLst>
                              <a:gd name="adj" fmla="val 1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4305" name="AutoShape 9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736" y="1033"/>
                            <a:ext cx="753" cy="1108"/>
                          </a:xfrm>
                          <a:prstGeom prst="roundRect">
                            <a:avLst>
                              <a:gd name="adj" fmla="val 1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O</a:t>
                            </a: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endParaRPr lang="en-GB" dirty="0">
                              <a:solidFill>
                                <a:schemeClr val="tx1"/>
                              </a:solidFill>
                            </a:endParaRP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       N        O</a:t>
                            </a: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     </a:t>
                            </a: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O         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grpSp>
        <p:nvGrpSpPr>
          <p:cNvPr id="734293" name="Group 98"/>
          <p:cNvGrpSpPr>
            <a:grpSpLocks/>
          </p:cNvGrpSpPr>
          <p:nvPr/>
        </p:nvGrpSpPr>
        <p:grpSpPr bwMode="auto">
          <a:xfrm>
            <a:off x="864001" y="4481751"/>
            <a:ext cx="1425600" cy="1905320"/>
            <a:chOff x="600" y="3112"/>
            <a:chExt cx="990" cy="1323"/>
          </a:xfrm>
        </p:grpSpPr>
        <p:sp>
          <p:nvSpPr>
            <p:cNvPr id="734307" name="AutoShape 99"/>
            <p:cNvSpPr>
              <a:spLocks noChangeArrowheads="1"/>
            </p:cNvSpPr>
            <p:nvPr/>
          </p:nvSpPr>
          <p:spPr bwMode="auto">
            <a:xfrm>
              <a:off x="600" y="3112"/>
              <a:ext cx="990" cy="1323"/>
            </a:xfrm>
            <a:prstGeom prst="roundRect">
              <a:avLst>
                <a:gd name="adj" fmla="val 9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34295" name="Group 100"/>
            <p:cNvGrpSpPr>
              <a:grpSpLocks/>
            </p:cNvGrpSpPr>
            <p:nvPr/>
          </p:nvGrpSpPr>
          <p:grpSpPr bwMode="auto">
            <a:xfrm>
              <a:off x="600" y="3112"/>
              <a:ext cx="984" cy="1317"/>
              <a:chOff x="600" y="3112"/>
              <a:chExt cx="984" cy="1317"/>
            </a:xfrm>
          </p:grpSpPr>
          <p:sp>
            <p:nvSpPr>
              <p:cNvPr id="734309" name="AutoShape 101"/>
              <p:cNvSpPr>
                <a:spLocks noChangeArrowheads="1"/>
              </p:cNvSpPr>
              <p:nvPr/>
            </p:nvSpPr>
            <p:spPr bwMode="auto">
              <a:xfrm>
                <a:off x="600" y="3112"/>
                <a:ext cx="984" cy="1317"/>
              </a:xfrm>
              <a:prstGeom prst="roundRect">
                <a:avLst>
                  <a:gd name="adj" fmla="val 97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34297" name="Group 102"/>
              <p:cNvGrpSpPr>
                <a:grpSpLocks/>
              </p:cNvGrpSpPr>
              <p:nvPr/>
            </p:nvGrpSpPr>
            <p:grpSpPr bwMode="auto">
              <a:xfrm>
                <a:off x="600" y="3112"/>
                <a:ext cx="979" cy="1313"/>
                <a:chOff x="600" y="3112"/>
                <a:chExt cx="979" cy="1313"/>
              </a:xfrm>
            </p:grpSpPr>
            <p:sp>
              <p:nvSpPr>
                <p:cNvPr id="734311" name="AutoShape 103"/>
                <p:cNvSpPr>
                  <a:spLocks noChangeArrowheads="1"/>
                </p:cNvSpPr>
                <p:nvPr/>
              </p:nvSpPr>
              <p:spPr bwMode="auto">
                <a:xfrm>
                  <a:off x="600" y="3112"/>
                  <a:ext cx="979" cy="1313"/>
                </a:xfrm>
                <a:prstGeom prst="roundRect">
                  <a:avLst>
                    <a:gd name="adj" fmla="val 102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34299" name="Group 104"/>
                <p:cNvGrpSpPr>
                  <a:grpSpLocks/>
                </p:cNvGrpSpPr>
                <p:nvPr/>
              </p:nvGrpSpPr>
              <p:grpSpPr bwMode="auto">
                <a:xfrm>
                  <a:off x="600" y="3112"/>
                  <a:ext cx="975" cy="1309"/>
                  <a:chOff x="600" y="3112"/>
                  <a:chExt cx="975" cy="1309"/>
                </a:xfrm>
              </p:grpSpPr>
              <p:sp>
                <p:nvSpPr>
                  <p:cNvPr id="734313" name="AutoShape 105"/>
                  <p:cNvSpPr>
                    <a:spLocks noChangeArrowheads="1"/>
                  </p:cNvSpPr>
                  <p:nvPr/>
                </p:nvSpPr>
                <p:spPr bwMode="auto">
                  <a:xfrm>
                    <a:off x="600" y="3112"/>
                    <a:ext cx="975" cy="1309"/>
                  </a:xfrm>
                  <a:prstGeom prst="roundRect">
                    <a:avLst>
                      <a:gd name="adj" fmla="val 102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34301" name="Group 106"/>
                  <p:cNvGrpSpPr>
                    <a:grpSpLocks/>
                  </p:cNvGrpSpPr>
                  <p:nvPr/>
                </p:nvGrpSpPr>
                <p:grpSpPr bwMode="auto">
                  <a:xfrm>
                    <a:off x="600" y="3112"/>
                    <a:ext cx="972" cy="1306"/>
                    <a:chOff x="600" y="3112"/>
                    <a:chExt cx="972" cy="1306"/>
                  </a:xfrm>
                </p:grpSpPr>
                <p:sp>
                  <p:nvSpPr>
                    <p:cNvPr id="734315" name="AutoShape 1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0" y="3112"/>
                      <a:ext cx="972" cy="1306"/>
                    </a:xfrm>
                    <a:prstGeom prst="roundRect">
                      <a:avLst>
                        <a:gd name="adj" fmla="val 102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34303" name="Group 1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00" y="3112"/>
                      <a:ext cx="970" cy="1303"/>
                      <a:chOff x="600" y="3112"/>
                      <a:chExt cx="970" cy="1303"/>
                    </a:xfrm>
                  </p:grpSpPr>
                  <p:sp>
                    <p:nvSpPr>
                      <p:cNvPr id="734317" name="AutoShape 1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00" y="3112"/>
                        <a:ext cx="970" cy="1303"/>
                      </a:xfrm>
                      <a:prstGeom prst="roundRect">
                        <a:avLst>
                          <a:gd name="adj" fmla="val 102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34306" name="Group 11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00" y="3112"/>
                        <a:ext cx="969" cy="1303"/>
                        <a:chOff x="600" y="3112"/>
                        <a:chExt cx="969" cy="1303"/>
                      </a:xfrm>
                    </p:grpSpPr>
                    <p:sp>
                      <p:nvSpPr>
                        <p:cNvPr id="734319" name="AutoShape 11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00" y="3112"/>
                          <a:ext cx="969" cy="1303"/>
                        </a:xfrm>
                        <a:prstGeom prst="roundRect">
                          <a:avLst>
                            <a:gd name="adj" fmla="val 102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34308" name="Group 11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00" y="3112"/>
                          <a:ext cx="969" cy="1303"/>
                          <a:chOff x="600" y="3112"/>
                          <a:chExt cx="969" cy="1303"/>
                        </a:xfrm>
                      </p:grpSpPr>
                      <p:sp>
                        <p:nvSpPr>
                          <p:cNvPr id="734321" name="AutoShape 11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00" y="3112"/>
                            <a:ext cx="969" cy="1303"/>
                          </a:xfrm>
                          <a:prstGeom prst="roundRect">
                            <a:avLst>
                              <a:gd name="adj" fmla="val 1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4322" name="AutoShape 11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00" y="3112"/>
                            <a:ext cx="753" cy="1108"/>
                          </a:xfrm>
                          <a:prstGeom prst="roundRect">
                            <a:avLst>
                              <a:gd name="adj" fmla="val 1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O</a:t>
                            </a: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endParaRPr lang="en-GB" dirty="0">
                              <a:solidFill>
                                <a:schemeClr val="tx1"/>
                              </a:solidFill>
                            </a:endParaRP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       N        O</a:t>
                            </a: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     </a:t>
                            </a:r>
                          </a:p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O         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sp>
        <p:nvSpPr>
          <p:cNvPr id="734323" name="Line 115"/>
          <p:cNvSpPr>
            <a:spLocks noChangeShapeType="1"/>
          </p:cNvSpPr>
          <p:nvPr/>
        </p:nvSpPr>
        <p:spPr bwMode="auto">
          <a:xfrm>
            <a:off x="0" y="966342"/>
            <a:ext cx="9144000" cy="1440"/>
          </a:xfrm>
          <a:prstGeom prst="line">
            <a:avLst/>
          </a:prstGeom>
          <a:noFill/>
          <a:ln w="36720">
            <a:solidFill>
              <a:srgbClr val="000000"/>
            </a:solidFill>
            <a:round/>
            <a:headEnd/>
            <a:tailEnd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34310" name="Group 116"/>
          <p:cNvGrpSpPr>
            <a:grpSpLocks/>
          </p:cNvGrpSpPr>
          <p:nvPr/>
        </p:nvGrpSpPr>
        <p:grpSpPr bwMode="auto">
          <a:xfrm>
            <a:off x="2004480" y="1036909"/>
            <a:ext cx="3945600" cy="414764"/>
            <a:chOff x="1378" y="750"/>
            <a:chExt cx="2740" cy="293"/>
          </a:xfrm>
        </p:grpSpPr>
        <p:sp>
          <p:nvSpPr>
            <p:cNvPr id="734325" name="AutoShape 117"/>
            <p:cNvSpPr>
              <a:spLocks noChangeArrowheads="1"/>
            </p:cNvSpPr>
            <p:nvPr/>
          </p:nvSpPr>
          <p:spPr bwMode="auto">
            <a:xfrm>
              <a:off x="1378" y="750"/>
              <a:ext cx="2740" cy="293"/>
            </a:xfrm>
            <a:prstGeom prst="roundRect">
              <a:avLst>
                <a:gd name="adj" fmla="val 338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34312" name="Group 118"/>
            <p:cNvGrpSpPr>
              <a:grpSpLocks/>
            </p:cNvGrpSpPr>
            <p:nvPr/>
          </p:nvGrpSpPr>
          <p:grpSpPr bwMode="auto">
            <a:xfrm>
              <a:off x="1378" y="750"/>
              <a:ext cx="2734" cy="287"/>
              <a:chOff x="1378" y="750"/>
              <a:chExt cx="2734" cy="287"/>
            </a:xfrm>
          </p:grpSpPr>
          <p:sp>
            <p:nvSpPr>
              <p:cNvPr id="734327" name="AutoShape 119"/>
              <p:cNvSpPr>
                <a:spLocks noChangeArrowheads="1"/>
              </p:cNvSpPr>
              <p:nvPr/>
            </p:nvSpPr>
            <p:spPr bwMode="auto">
              <a:xfrm>
                <a:off x="1378" y="750"/>
                <a:ext cx="2734" cy="287"/>
              </a:xfrm>
              <a:prstGeom prst="roundRect">
                <a:avLst>
                  <a:gd name="adj" fmla="val 347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34314" name="Group 120"/>
              <p:cNvGrpSpPr>
                <a:grpSpLocks/>
              </p:cNvGrpSpPr>
              <p:nvPr/>
            </p:nvGrpSpPr>
            <p:grpSpPr bwMode="auto">
              <a:xfrm>
                <a:off x="1379" y="750"/>
                <a:ext cx="2728" cy="284"/>
                <a:chOff x="1379" y="750"/>
                <a:chExt cx="2728" cy="284"/>
              </a:xfrm>
            </p:grpSpPr>
            <p:sp>
              <p:nvSpPr>
                <p:cNvPr id="734329" name="AutoShape 121"/>
                <p:cNvSpPr>
                  <a:spLocks noChangeArrowheads="1"/>
                </p:cNvSpPr>
                <p:nvPr/>
              </p:nvSpPr>
              <p:spPr bwMode="auto">
                <a:xfrm>
                  <a:off x="1379" y="750"/>
                  <a:ext cx="2728" cy="284"/>
                </a:xfrm>
                <a:prstGeom prst="roundRect">
                  <a:avLst>
                    <a:gd name="adj" fmla="val 352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34316" name="Group 122"/>
                <p:cNvGrpSpPr>
                  <a:grpSpLocks/>
                </p:cNvGrpSpPr>
                <p:nvPr/>
              </p:nvGrpSpPr>
              <p:grpSpPr bwMode="auto">
                <a:xfrm>
                  <a:off x="1379" y="750"/>
                  <a:ext cx="2725" cy="280"/>
                  <a:chOff x="1379" y="750"/>
                  <a:chExt cx="2725" cy="280"/>
                </a:xfrm>
              </p:grpSpPr>
              <p:sp>
                <p:nvSpPr>
                  <p:cNvPr id="734331" name="AutoShape 123"/>
                  <p:cNvSpPr>
                    <a:spLocks noChangeArrowheads="1"/>
                  </p:cNvSpPr>
                  <p:nvPr/>
                </p:nvSpPr>
                <p:spPr bwMode="auto">
                  <a:xfrm>
                    <a:off x="1379" y="750"/>
                    <a:ext cx="2725" cy="280"/>
                  </a:xfrm>
                  <a:prstGeom prst="roundRect">
                    <a:avLst>
                      <a:gd name="adj" fmla="val 356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34318" name="Group 124"/>
                  <p:cNvGrpSpPr>
                    <a:grpSpLocks/>
                  </p:cNvGrpSpPr>
                  <p:nvPr/>
                </p:nvGrpSpPr>
                <p:grpSpPr bwMode="auto">
                  <a:xfrm>
                    <a:off x="1379" y="750"/>
                    <a:ext cx="2722" cy="276"/>
                    <a:chOff x="1379" y="750"/>
                    <a:chExt cx="2722" cy="276"/>
                  </a:xfrm>
                </p:grpSpPr>
                <p:sp>
                  <p:nvSpPr>
                    <p:cNvPr id="734333" name="AutoShape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79" y="750"/>
                      <a:ext cx="2722" cy="276"/>
                    </a:xfrm>
                    <a:prstGeom prst="roundRect">
                      <a:avLst>
                        <a:gd name="adj" fmla="val 361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34320" name="Group 1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79" y="750"/>
                      <a:ext cx="2720" cy="274"/>
                      <a:chOff x="1379" y="750"/>
                      <a:chExt cx="2720" cy="274"/>
                    </a:xfrm>
                  </p:grpSpPr>
                  <p:sp>
                    <p:nvSpPr>
                      <p:cNvPr id="734335" name="AutoShape 1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79" y="750"/>
                        <a:ext cx="2720" cy="274"/>
                      </a:xfrm>
                      <a:prstGeom prst="roundRect">
                        <a:avLst>
                          <a:gd name="adj" fmla="val 361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34324" name="Group 1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379" y="750"/>
                        <a:ext cx="2719" cy="273"/>
                        <a:chOff x="1379" y="750"/>
                        <a:chExt cx="2719" cy="273"/>
                      </a:xfrm>
                    </p:grpSpPr>
                    <p:sp>
                      <p:nvSpPr>
                        <p:cNvPr id="734337" name="AutoShape 12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79" y="750"/>
                          <a:ext cx="2719" cy="273"/>
                        </a:xfrm>
                        <a:prstGeom prst="roundRect">
                          <a:avLst>
                            <a:gd name="adj" fmla="val 366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34326" name="Group 13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379" y="750"/>
                          <a:ext cx="2719" cy="272"/>
                          <a:chOff x="1379" y="750"/>
                          <a:chExt cx="2719" cy="272"/>
                        </a:xfrm>
                      </p:grpSpPr>
                      <p:sp>
                        <p:nvSpPr>
                          <p:cNvPr id="734339" name="AutoShape 1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79" y="750"/>
                            <a:ext cx="2719" cy="272"/>
                          </a:xfrm>
                          <a:prstGeom prst="roundRect">
                            <a:avLst>
                              <a:gd name="adj" fmla="val 366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4340" name="AutoShape 13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79" y="750"/>
                            <a:ext cx="2281" cy="221"/>
                          </a:xfrm>
                          <a:prstGeom prst="roundRect">
                            <a:avLst>
                              <a:gd name="adj" fmla="val 366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rgbClr val="4F58CC"/>
                                </a:solidFill>
                              </a:rPr>
                              <a:t>Q</a:t>
                            </a:r>
                            <a:r>
                              <a:rPr lang="en-GB" baseline="-33000" dirty="0">
                                <a:solidFill>
                                  <a:srgbClr val="4F58CC"/>
                                </a:solidFill>
                              </a:rPr>
                              <a:t>3</a:t>
                            </a:r>
                            <a:r>
                              <a:rPr lang="en-GB" dirty="0">
                                <a:solidFill>
                                  <a:srgbClr val="4F58CC"/>
                                </a:solidFill>
                              </a:rPr>
                              <a:t> </a:t>
                            </a: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  -   Degenerate stretching mode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grpSp>
        <p:nvGrpSpPr>
          <p:cNvPr id="734328" name="Group 133"/>
          <p:cNvGrpSpPr>
            <a:grpSpLocks/>
          </p:cNvGrpSpPr>
          <p:nvPr/>
        </p:nvGrpSpPr>
        <p:grpSpPr bwMode="auto">
          <a:xfrm>
            <a:off x="2057760" y="3868246"/>
            <a:ext cx="3709440" cy="421965"/>
            <a:chOff x="1429" y="2686"/>
            <a:chExt cx="2576" cy="293"/>
          </a:xfrm>
        </p:grpSpPr>
        <p:sp>
          <p:nvSpPr>
            <p:cNvPr id="734342" name="AutoShape 134"/>
            <p:cNvSpPr>
              <a:spLocks noChangeArrowheads="1"/>
            </p:cNvSpPr>
            <p:nvPr/>
          </p:nvSpPr>
          <p:spPr bwMode="auto">
            <a:xfrm>
              <a:off x="1429" y="2686"/>
              <a:ext cx="2576" cy="293"/>
            </a:xfrm>
            <a:prstGeom prst="roundRect">
              <a:avLst>
                <a:gd name="adj" fmla="val 338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34330" name="Group 135"/>
            <p:cNvGrpSpPr>
              <a:grpSpLocks/>
            </p:cNvGrpSpPr>
            <p:nvPr/>
          </p:nvGrpSpPr>
          <p:grpSpPr bwMode="auto">
            <a:xfrm>
              <a:off x="1429" y="2686"/>
              <a:ext cx="2571" cy="287"/>
              <a:chOff x="1429" y="2686"/>
              <a:chExt cx="2571" cy="287"/>
            </a:xfrm>
          </p:grpSpPr>
          <p:sp>
            <p:nvSpPr>
              <p:cNvPr id="734344" name="AutoShape 136"/>
              <p:cNvSpPr>
                <a:spLocks noChangeArrowheads="1"/>
              </p:cNvSpPr>
              <p:nvPr/>
            </p:nvSpPr>
            <p:spPr bwMode="auto">
              <a:xfrm>
                <a:off x="1429" y="2686"/>
                <a:ext cx="2571" cy="287"/>
              </a:xfrm>
              <a:prstGeom prst="roundRect">
                <a:avLst>
                  <a:gd name="adj" fmla="val 347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34332" name="Group 137"/>
              <p:cNvGrpSpPr>
                <a:grpSpLocks/>
              </p:cNvGrpSpPr>
              <p:nvPr/>
            </p:nvGrpSpPr>
            <p:grpSpPr bwMode="auto">
              <a:xfrm>
                <a:off x="1429" y="2686"/>
                <a:ext cx="2566" cy="282"/>
                <a:chOff x="1429" y="2686"/>
                <a:chExt cx="2566" cy="282"/>
              </a:xfrm>
            </p:grpSpPr>
            <p:sp>
              <p:nvSpPr>
                <p:cNvPr id="734346" name="AutoShape 138"/>
                <p:cNvSpPr>
                  <a:spLocks noChangeArrowheads="1"/>
                </p:cNvSpPr>
                <p:nvPr/>
              </p:nvSpPr>
              <p:spPr bwMode="auto">
                <a:xfrm>
                  <a:off x="1429" y="2686"/>
                  <a:ext cx="2566" cy="282"/>
                </a:xfrm>
                <a:prstGeom prst="roundRect">
                  <a:avLst>
                    <a:gd name="adj" fmla="val 352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34334" name="Group 139"/>
                <p:cNvGrpSpPr>
                  <a:grpSpLocks/>
                </p:cNvGrpSpPr>
                <p:nvPr/>
              </p:nvGrpSpPr>
              <p:grpSpPr bwMode="auto">
                <a:xfrm>
                  <a:off x="1429" y="2686"/>
                  <a:ext cx="2562" cy="278"/>
                  <a:chOff x="1429" y="2686"/>
                  <a:chExt cx="2562" cy="278"/>
                </a:xfrm>
              </p:grpSpPr>
              <p:sp>
                <p:nvSpPr>
                  <p:cNvPr id="734348" name="AutoShape 140"/>
                  <p:cNvSpPr>
                    <a:spLocks noChangeArrowheads="1"/>
                  </p:cNvSpPr>
                  <p:nvPr/>
                </p:nvSpPr>
                <p:spPr bwMode="auto">
                  <a:xfrm>
                    <a:off x="1429" y="2686"/>
                    <a:ext cx="2562" cy="278"/>
                  </a:xfrm>
                  <a:prstGeom prst="roundRect">
                    <a:avLst>
                      <a:gd name="adj" fmla="val 356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34336" name="Group 141"/>
                  <p:cNvGrpSpPr>
                    <a:grpSpLocks/>
                  </p:cNvGrpSpPr>
                  <p:nvPr/>
                </p:nvGrpSpPr>
                <p:grpSpPr bwMode="auto">
                  <a:xfrm>
                    <a:off x="1429" y="2686"/>
                    <a:ext cx="2558" cy="276"/>
                    <a:chOff x="1429" y="2686"/>
                    <a:chExt cx="2558" cy="276"/>
                  </a:xfrm>
                </p:grpSpPr>
                <p:sp>
                  <p:nvSpPr>
                    <p:cNvPr id="734350" name="AutoShape 1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9" y="2686"/>
                      <a:ext cx="2558" cy="276"/>
                    </a:xfrm>
                    <a:prstGeom prst="roundRect">
                      <a:avLst>
                        <a:gd name="adj" fmla="val 361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34338" name="Group 1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29" y="2686"/>
                      <a:ext cx="2556" cy="273"/>
                      <a:chOff x="1429" y="2686"/>
                      <a:chExt cx="2556" cy="273"/>
                    </a:xfrm>
                  </p:grpSpPr>
                  <p:sp>
                    <p:nvSpPr>
                      <p:cNvPr id="734352" name="AutoShape 1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29" y="2686"/>
                        <a:ext cx="2556" cy="273"/>
                      </a:xfrm>
                      <a:prstGeom prst="roundRect">
                        <a:avLst>
                          <a:gd name="adj" fmla="val 366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34341" name="Group 14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29" y="2686"/>
                        <a:ext cx="2555" cy="271"/>
                        <a:chOff x="1429" y="2686"/>
                        <a:chExt cx="2555" cy="271"/>
                      </a:xfrm>
                    </p:grpSpPr>
                    <p:sp>
                      <p:nvSpPr>
                        <p:cNvPr id="734354" name="AutoShape 14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29" y="2686"/>
                          <a:ext cx="2555" cy="271"/>
                        </a:xfrm>
                        <a:prstGeom prst="roundRect">
                          <a:avLst>
                            <a:gd name="adj" fmla="val 370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34343" name="Group 14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29" y="2686"/>
                          <a:ext cx="2555" cy="271"/>
                          <a:chOff x="1429" y="2686"/>
                          <a:chExt cx="2555" cy="271"/>
                        </a:xfrm>
                      </p:grpSpPr>
                      <p:sp>
                        <p:nvSpPr>
                          <p:cNvPr id="734356" name="AutoShape 14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29" y="2686"/>
                            <a:ext cx="2555" cy="271"/>
                          </a:xfrm>
                          <a:prstGeom prst="roundRect">
                            <a:avLst>
                              <a:gd name="adj" fmla="val 370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4357" name="AutoShape 14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29" y="2686"/>
                            <a:ext cx="2162" cy="218"/>
                          </a:xfrm>
                          <a:prstGeom prst="roundRect">
                            <a:avLst>
                              <a:gd name="adj" fmla="val 370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chemeClr val="accent2"/>
                                </a:solidFill>
                              </a:rPr>
                              <a:t>Q</a:t>
                            </a:r>
                            <a:r>
                              <a:rPr lang="en-GB" baseline="-33000" dirty="0">
                                <a:solidFill>
                                  <a:schemeClr val="accent2"/>
                                </a:solidFill>
                              </a:rPr>
                              <a:t>4</a:t>
                            </a:r>
                            <a:r>
                              <a:rPr lang="en-GB" dirty="0">
                                <a:solidFill>
                                  <a:schemeClr val="tx1"/>
                                </a:solidFill>
                              </a:rPr>
                              <a:t>   -   Degenerate bending mode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grpSp>
        <p:nvGrpSpPr>
          <p:cNvPr id="734345" name="Group 150"/>
          <p:cNvGrpSpPr>
            <a:grpSpLocks/>
          </p:cNvGrpSpPr>
          <p:nvPr/>
        </p:nvGrpSpPr>
        <p:grpSpPr bwMode="auto">
          <a:xfrm>
            <a:off x="7416000" y="2304244"/>
            <a:ext cx="270720" cy="309633"/>
            <a:chOff x="5150" y="1600"/>
            <a:chExt cx="188" cy="215"/>
          </a:xfrm>
        </p:grpSpPr>
        <p:sp>
          <p:nvSpPr>
            <p:cNvPr id="734359" name="AutoShape 151"/>
            <p:cNvSpPr>
              <a:spLocks noChangeArrowheads="1"/>
            </p:cNvSpPr>
            <p:nvPr/>
          </p:nvSpPr>
          <p:spPr bwMode="auto">
            <a:xfrm>
              <a:off x="5150" y="1600"/>
              <a:ext cx="188" cy="215"/>
            </a:xfrm>
            <a:prstGeom prst="roundRect">
              <a:avLst>
                <a:gd name="adj" fmla="val 528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34347" name="Group 152"/>
            <p:cNvGrpSpPr>
              <a:grpSpLocks/>
            </p:cNvGrpSpPr>
            <p:nvPr/>
          </p:nvGrpSpPr>
          <p:grpSpPr bwMode="auto">
            <a:xfrm>
              <a:off x="5150" y="1600"/>
              <a:ext cx="183" cy="212"/>
              <a:chOff x="5150" y="1600"/>
              <a:chExt cx="183" cy="212"/>
            </a:xfrm>
          </p:grpSpPr>
          <p:sp>
            <p:nvSpPr>
              <p:cNvPr id="734361" name="AutoShape 153"/>
              <p:cNvSpPr>
                <a:spLocks noChangeArrowheads="1"/>
              </p:cNvSpPr>
              <p:nvPr/>
            </p:nvSpPr>
            <p:spPr bwMode="auto">
              <a:xfrm>
                <a:off x="5150" y="1600"/>
                <a:ext cx="182" cy="209"/>
              </a:xfrm>
              <a:prstGeom prst="roundRect">
                <a:avLst>
                  <a:gd name="adj" fmla="val 546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34349" name="Group 154"/>
              <p:cNvGrpSpPr>
                <a:grpSpLocks/>
              </p:cNvGrpSpPr>
              <p:nvPr/>
            </p:nvGrpSpPr>
            <p:grpSpPr bwMode="auto">
              <a:xfrm>
                <a:off x="5150" y="1600"/>
                <a:ext cx="183" cy="212"/>
                <a:chOff x="5150" y="1600"/>
                <a:chExt cx="183" cy="212"/>
              </a:xfrm>
            </p:grpSpPr>
            <p:sp>
              <p:nvSpPr>
                <p:cNvPr id="734363" name="AutoShape 155"/>
                <p:cNvSpPr>
                  <a:spLocks noChangeArrowheads="1"/>
                </p:cNvSpPr>
                <p:nvPr/>
              </p:nvSpPr>
              <p:spPr bwMode="auto">
                <a:xfrm>
                  <a:off x="5150" y="1600"/>
                  <a:ext cx="178" cy="204"/>
                </a:xfrm>
                <a:prstGeom prst="roundRect">
                  <a:avLst>
                    <a:gd name="adj" fmla="val 560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34351" name="Group 156"/>
                <p:cNvGrpSpPr>
                  <a:grpSpLocks/>
                </p:cNvGrpSpPr>
                <p:nvPr/>
              </p:nvGrpSpPr>
              <p:grpSpPr bwMode="auto">
                <a:xfrm>
                  <a:off x="5150" y="1600"/>
                  <a:ext cx="183" cy="212"/>
                  <a:chOff x="5150" y="1600"/>
                  <a:chExt cx="183" cy="212"/>
                </a:xfrm>
              </p:grpSpPr>
              <p:sp>
                <p:nvSpPr>
                  <p:cNvPr id="734365" name="AutoShape 157"/>
                  <p:cNvSpPr>
                    <a:spLocks noChangeArrowheads="1"/>
                  </p:cNvSpPr>
                  <p:nvPr/>
                </p:nvSpPr>
                <p:spPr bwMode="auto">
                  <a:xfrm>
                    <a:off x="5150" y="1600"/>
                    <a:ext cx="174" cy="200"/>
                  </a:xfrm>
                  <a:prstGeom prst="roundRect">
                    <a:avLst>
                      <a:gd name="adj" fmla="val 574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34353" name="Group 158"/>
                  <p:cNvGrpSpPr>
                    <a:grpSpLocks/>
                  </p:cNvGrpSpPr>
                  <p:nvPr/>
                </p:nvGrpSpPr>
                <p:grpSpPr bwMode="auto">
                  <a:xfrm>
                    <a:off x="5150" y="1600"/>
                    <a:ext cx="183" cy="212"/>
                    <a:chOff x="5150" y="1600"/>
                    <a:chExt cx="183" cy="212"/>
                  </a:xfrm>
                </p:grpSpPr>
                <p:sp>
                  <p:nvSpPr>
                    <p:cNvPr id="734367" name="AutoShape 1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50" y="1600"/>
                      <a:ext cx="171" cy="198"/>
                    </a:xfrm>
                    <a:prstGeom prst="roundRect">
                      <a:avLst>
                        <a:gd name="adj" fmla="val 588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34355" name="Group 1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50" y="1600"/>
                      <a:ext cx="183" cy="212"/>
                      <a:chOff x="5150" y="1600"/>
                      <a:chExt cx="183" cy="212"/>
                    </a:xfrm>
                  </p:grpSpPr>
                  <p:sp>
                    <p:nvSpPr>
                      <p:cNvPr id="734369" name="AutoShape 1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150" y="1600"/>
                        <a:ext cx="169" cy="196"/>
                      </a:xfrm>
                      <a:prstGeom prst="roundRect">
                        <a:avLst>
                          <a:gd name="adj" fmla="val 593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34358" name="Group 1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150" y="1600"/>
                        <a:ext cx="183" cy="212"/>
                        <a:chOff x="5150" y="1600"/>
                        <a:chExt cx="183" cy="212"/>
                      </a:xfrm>
                    </p:grpSpPr>
                    <p:sp>
                      <p:nvSpPr>
                        <p:cNvPr id="734371" name="AutoShape 16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150" y="1600"/>
                          <a:ext cx="168" cy="194"/>
                        </a:xfrm>
                        <a:prstGeom prst="roundRect">
                          <a:avLst>
                            <a:gd name="adj" fmla="val 593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34360" name="Group 16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150" y="1600"/>
                          <a:ext cx="183" cy="212"/>
                          <a:chOff x="5150" y="1600"/>
                          <a:chExt cx="183" cy="212"/>
                        </a:xfrm>
                      </p:grpSpPr>
                      <p:sp>
                        <p:nvSpPr>
                          <p:cNvPr id="734373" name="AutoShape 16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150" y="1600"/>
                            <a:ext cx="168" cy="194"/>
                          </a:xfrm>
                          <a:prstGeom prst="roundRect">
                            <a:avLst>
                              <a:gd name="adj" fmla="val 593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4374" name="AutoShape 16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150" y="1600"/>
                            <a:ext cx="183" cy="212"/>
                          </a:xfrm>
                          <a:prstGeom prst="roundRect">
                            <a:avLst>
                              <a:gd name="adj" fmla="val 6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sz="1500" dirty="0">
                                <a:solidFill>
                                  <a:srgbClr val="0000FF"/>
                                </a:solidFill>
                              </a:rPr>
                              <a:t>Q</a:t>
                            </a:r>
                            <a:r>
                              <a:rPr lang="en-GB" sz="1500" b="1" baseline="-33000" dirty="0">
                                <a:solidFill>
                                  <a:srgbClr val="0000FF"/>
                                </a:solidFill>
                              </a:rPr>
                              <a:t>3b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grpSp>
        <p:nvGrpSpPr>
          <p:cNvPr id="734362" name="Group 167"/>
          <p:cNvGrpSpPr>
            <a:grpSpLocks/>
          </p:cNvGrpSpPr>
          <p:nvPr/>
        </p:nvGrpSpPr>
        <p:grpSpPr bwMode="auto">
          <a:xfrm>
            <a:off x="341280" y="5360250"/>
            <a:ext cx="270720" cy="309633"/>
            <a:chOff x="237" y="3722"/>
            <a:chExt cx="188" cy="215"/>
          </a:xfrm>
        </p:grpSpPr>
        <p:sp>
          <p:nvSpPr>
            <p:cNvPr id="734376" name="AutoShape 168"/>
            <p:cNvSpPr>
              <a:spLocks noChangeArrowheads="1"/>
            </p:cNvSpPr>
            <p:nvPr/>
          </p:nvSpPr>
          <p:spPr bwMode="auto">
            <a:xfrm>
              <a:off x="237" y="3722"/>
              <a:ext cx="188" cy="215"/>
            </a:xfrm>
            <a:prstGeom prst="roundRect">
              <a:avLst>
                <a:gd name="adj" fmla="val 528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34364" name="Group 169"/>
            <p:cNvGrpSpPr>
              <a:grpSpLocks/>
            </p:cNvGrpSpPr>
            <p:nvPr/>
          </p:nvGrpSpPr>
          <p:grpSpPr bwMode="auto">
            <a:xfrm>
              <a:off x="237" y="3722"/>
              <a:ext cx="182" cy="212"/>
              <a:chOff x="237" y="3722"/>
              <a:chExt cx="182" cy="212"/>
            </a:xfrm>
          </p:grpSpPr>
          <p:sp>
            <p:nvSpPr>
              <p:cNvPr id="734378" name="AutoShape 170"/>
              <p:cNvSpPr>
                <a:spLocks noChangeArrowheads="1"/>
              </p:cNvSpPr>
              <p:nvPr/>
            </p:nvSpPr>
            <p:spPr bwMode="auto">
              <a:xfrm>
                <a:off x="237" y="3722"/>
                <a:ext cx="182" cy="209"/>
              </a:xfrm>
              <a:prstGeom prst="roundRect">
                <a:avLst>
                  <a:gd name="adj" fmla="val 546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34366" name="Group 171"/>
              <p:cNvGrpSpPr>
                <a:grpSpLocks/>
              </p:cNvGrpSpPr>
              <p:nvPr/>
            </p:nvGrpSpPr>
            <p:grpSpPr bwMode="auto">
              <a:xfrm>
                <a:off x="237" y="3722"/>
                <a:ext cx="179" cy="212"/>
                <a:chOff x="237" y="3722"/>
                <a:chExt cx="179" cy="212"/>
              </a:xfrm>
            </p:grpSpPr>
            <p:sp>
              <p:nvSpPr>
                <p:cNvPr id="734380" name="AutoShape 172"/>
                <p:cNvSpPr>
                  <a:spLocks noChangeArrowheads="1"/>
                </p:cNvSpPr>
                <p:nvPr/>
              </p:nvSpPr>
              <p:spPr bwMode="auto">
                <a:xfrm>
                  <a:off x="237" y="3722"/>
                  <a:ext cx="178" cy="204"/>
                </a:xfrm>
                <a:prstGeom prst="roundRect">
                  <a:avLst>
                    <a:gd name="adj" fmla="val 560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34368" name="Group 173"/>
                <p:cNvGrpSpPr>
                  <a:grpSpLocks/>
                </p:cNvGrpSpPr>
                <p:nvPr/>
              </p:nvGrpSpPr>
              <p:grpSpPr bwMode="auto">
                <a:xfrm>
                  <a:off x="237" y="3722"/>
                  <a:ext cx="179" cy="212"/>
                  <a:chOff x="237" y="3722"/>
                  <a:chExt cx="179" cy="212"/>
                </a:xfrm>
              </p:grpSpPr>
              <p:sp>
                <p:nvSpPr>
                  <p:cNvPr id="734382" name="AutoShape 174"/>
                  <p:cNvSpPr>
                    <a:spLocks noChangeArrowheads="1"/>
                  </p:cNvSpPr>
                  <p:nvPr/>
                </p:nvSpPr>
                <p:spPr bwMode="auto">
                  <a:xfrm>
                    <a:off x="237" y="3722"/>
                    <a:ext cx="174" cy="200"/>
                  </a:xfrm>
                  <a:prstGeom prst="roundRect">
                    <a:avLst>
                      <a:gd name="adj" fmla="val 574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34370" name="Group 175"/>
                  <p:cNvGrpSpPr>
                    <a:grpSpLocks/>
                  </p:cNvGrpSpPr>
                  <p:nvPr/>
                </p:nvGrpSpPr>
                <p:grpSpPr bwMode="auto">
                  <a:xfrm>
                    <a:off x="237" y="3722"/>
                    <a:ext cx="179" cy="212"/>
                    <a:chOff x="237" y="3722"/>
                    <a:chExt cx="179" cy="212"/>
                  </a:xfrm>
                </p:grpSpPr>
                <p:sp>
                  <p:nvSpPr>
                    <p:cNvPr id="734384" name="AutoShape 1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7" y="3722"/>
                      <a:ext cx="171" cy="197"/>
                    </a:xfrm>
                    <a:prstGeom prst="roundRect">
                      <a:avLst>
                        <a:gd name="adj" fmla="val 5880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34372" name="Group 17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37" y="3722"/>
                      <a:ext cx="179" cy="212"/>
                      <a:chOff x="237" y="3722"/>
                      <a:chExt cx="179" cy="212"/>
                    </a:xfrm>
                  </p:grpSpPr>
                  <p:sp>
                    <p:nvSpPr>
                      <p:cNvPr id="734386" name="AutoShape 1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37" y="3722"/>
                        <a:ext cx="169" cy="195"/>
                      </a:xfrm>
                      <a:prstGeom prst="roundRect">
                        <a:avLst>
                          <a:gd name="adj" fmla="val 593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34375" name="Group 17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37" y="3722"/>
                        <a:ext cx="179" cy="212"/>
                        <a:chOff x="237" y="3722"/>
                        <a:chExt cx="179" cy="212"/>
                      </a:xfrm>
                    </p:grpSpPr>
                    <p:sp>
                      <p:nvSpPr>
                        <p:cNvPr id="734388" name="AutoShape 18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37" y="3722"/>
                          <a:ext cx="168" cy="194"/>
                        </a:xfrm>
                        <a:prstGeom prst="roundRect">
                          <a:avLst>
                            <a:gd name="adj" fmla="val 593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34377" name="Group 18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37" y="3722"/>
                          <a:ext cx="179" cy="212"/>
                          <a:chOff x="237" y="3722"/>
                          <a:chExt cx="179" cy="212"/>
                        </a:xfrm>
                      </p:grpSpPr>
                      <p:sp>
                        <p:nvSpPr>
                          <p:cNvPr id="734390" name="AutoShape 18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37" y="3722"/>
                            <a:ext cx="168" cy="194"/>
                          </a:xfrm>
                          <a:prstGeom prst="roundRect">
                            <a:avLst>
                              <a:gd name="adj" fmla="val 593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4391" name="AutoShape 18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37" y="3722"/>
                            <a:ext cx="179" cy="212"/>
                          </a:xfrm>
                          <a:prstGeom prst="roundRect">
                            <a:avLst>
                              <a:gd name="adj" fmla="val 6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sz="1500" dirty="0">
                                <a:solidFill>
                                  <a:srgbClr val="0000FF"/>
                                </a:solidFill>
                              </a:rPr>
                              <a:t>Q</a:t>
                            </a:r>
                            <a:r>
                              <a:rPr lang="en-GB" sz="1500" b="1" baseline="-33000" dirty="0">
                                <a:solidFill>
                                  <a:srgbClr val="0000FF"/>
                                </a:solidFill>
                              </a:rPr>
                              <a:t>4a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grpSp>
        <p:nvGrpSpPr>
          <p:cNvPr id="734379" name="Group 184"/>
          <p:cNvGrpSpPr>
            <a:grpSpLocks/>
          </p:cNvGrpSpPr>
          <p:nvPr/>
        </p:nvGrpSpPr>
        <p:grpSpPr bwMode="auto">
          <a:xfrm>
            <a:off x="318240" y="2344568"/>
            <a:ext cx="270720" cy="309633"/>
            <a:chOff x="221" y="1628"/>
            <a:chExt cx="188" cy="215"/>
          </a:xfrm>
        </p:grpSpPr>
        <p:sp>
          <p:nvSpPr>
            <p:cNvPr id="734393" name="AutoShape 185"/>
            <p:cNvSpPr>
              <a:spLocks noChangeArrowheads="1"/>
            </p:cNvSpPr>
            <p:nvPr/>
          </p:nvSpPr>
          <p:spPr bwMode="auto">
            <a:xfrm>
              <a:off x="221" y="1628"/>
              <a:ext cx="188" cy="215"/>
            </a:xfrm>
            <a:prstGeom prst="roundRect">
              <a:avLst>
                <a:gd name="adj" fmla="val 528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34381" name="Group 186"/>
            <p:cNvGrpSpPr>
              <a:grpSpLocks/>
            </p:cNvGrpSpPr>
            <p:nvPr/>
          </p:nvGrpSpPr>
          <p:grpSpPr bwMode="auto">
            <a:xfrm>
              <a:off x="221" y="1628"/>
              <a:ext cx="182" cy="212"/>
              <a:chOff x="221" y="1628"/>
              <a:chExt cx="182" cy="212"/>
            </a:xfrm>
          </p:grpSpPr>
          <p:sp>
            <p:nvSpPr>
              <p:cNvPr id="734395" name="AutoShape 187"/>
              <p:cNvSpPr>
                <a:spLocks noChangeArrowheads="1"/>
              </p:cNvSpPr>
              <p:nvPr/>
            </p:nvSpPr>
            <p:spPr bwMode="auto">
              <a:xfrm>
                <a:off x="221" y="1628"/>
                <a:ext cx="182" cy="209"/>
              </a:xfrm>
              <a:prstGeom prst="roundRect">
                <a:avLst>
                  <a:gd name="adj" fmla="val 546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34383" name="Group 188"/>
              <p:cNvGrpSpPr>
                <a:grpSpLocks/>
              </p:cNvGrpSpPr>
              <p:nvPr/>
            </p:nvGrpSpPr>
            <p:grpSpPr bwMode="auto">
              <a:xfrm>
                <a:off x="221" y="1628"/>
                <a:ext cx="179" cy="212"/>
                <a:chOff x="221" y="1628"/>
                <a:chExt cx="179" cy="212"/>
              </a:xfrm>
            </p:grpSpPr>
            <p:sp>
              <p:nvSpPr>
                <p:cNvPr id="734397" name="AutoShape 189"/>
                <p:cNvSpPr>
                  <a:spLocks noChangeArrowheads="1"/>
                </p:cNvSpPr>
                <p:nvPr/>
              </p:nvSpPr>
              <p:spPr bwMode="auto">
                <a:xfrm>
                  <a:off x="221" y="1628"/>
                  <a:ext cx="177" cy="204"/>
                </a:xfrm>
                <a:prstGeom prst="roundRect">
                  <a:avLst>
                    <a:gd name="adj" fmla="val 565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34385" name="Group 190"/>
                <p:cNvGrpSpPr>
                  <a:grpSpLocks/>
                </p:cNvGrpSpPr>
                <p:nvPr/>
              </p:nvGrpSpPr>
              <p:grpSpPr bwMode="auto">
                <a:xfrm>
                  <a:off x="221" y="1628"/>
                  <a:ext cx="179" cy="212"/>
                  <a:chOff x="221" y="1628"/>
                  <a:chExt cx="179" cy="212"/>
                </a:xfrm>
              </p:grpSpPr>
              <p:sp>
                <p:nvSpPr>
                  <p:cNvPr id="734399" name="AutoShape 191"/>
                  <p:cNvSpPr>
                    <a:spLocks noChangeArrowheads="1"/>
                  </p:cNvSpPr>
                  <p:nvPr/>
                </p:nvSpPr>
                <p:spPr bwMode="auto">
                  <a:xfrm>
                    <a:off x="221" y="1628"/>
                    <a:ext cx="173" cy="201"/>
                  </a:xfrm>
                  <a:prstGeom prst="roundRect">
                    <a:avLst>
                      <a:gd name="adj" fmla="val 579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34387" name="Group 192"/>
                  <p:cNvGrpSpPr>
                    <a:grpSpLocks/>
                  </p:cNvGrpSpPr>
                  <p:nvPr/>
                </p:nvGrpSpPr>
                <p:grpSpPr bwMode="auto">
                  <a:xfrm>
                    <a:off x="221" y="1628"/>
                    <a:ext cx="179" cy="212"/>
                    <a:chOff x="221" y="1628"/>
                    <a:chExt cx="179" cy="212"/>
                  </a:xfrm>
                </p:grpSpPr>
                <p:sp>
                  <p:nvSpPr>
                    <p:cNvPr id="734401" name="AutoShape 1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1" y="1628"/>
                      <a:ext cx="171" cy="198"/>
                    </a:xfrm>
                    <a:prstGeom prst="roundRect">
                      <a:avLst>
                        <a:gd name="adj" fmla="val 5880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34389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1" y="1628"/>
                      <a:ext cx="179" cy="212"/>
                      <a:chOff x="221" y="1628"/>
                      <a:chExt cx="179" cy="212"/>
                    </a:xfrm>
                  </p:grpSpPr>
                  <p:sp>
                    <p:nvSpPr>
                      <p:cNvPr id="734403" name="AutoShape 19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1" y="1628"/>
                        <a:ext cx="168" cy="195"/>
                      </a:xfrm>
                      <a:prstGeom prst="roundRect">
                        <a:avLst>
                          <a:gd name="adj" fmla="val 593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34392" name="Group 19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1" y="1628"/>
                        <a:ext cx="179" cy="212"/>
                        <a:chOff x="221" y="1628"/>
                        <a:chExt cx="179" cy="212"/>
                      </a:xfrm>
                    </p:grpSpPr>
                    <p:sp>
                      <p:nvSpPr>
                        <p:cNvPr id="734405" name="AutoShape 19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1" y="1628"/>
                          <a:ext cx="166" cy="194"/>
                        </a:xfrm>
                        <a:prstGeom prst="roundRect">
                          <a:avLst>
                            <a:gd name="adj" fmla="val 602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34394" name="Group 19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21" y="1628"/>
                          <a:ext cx="179" cy="212"/>
                          <a:chOff x="221" y="1628"/>
                          <a:chExt cx="179" cy="212"/>
                        </a:xfrm>
                      </p:grpSpPr>
                      <p:sp>
                        <p:nvSpPr>
                          <p:cNvPr id="734407" name="AutoShape 19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21" y="1628"/>
                            <a:ext cx="166" cy="194"/>
                          </a:xfrm>
                          <a:prstGeom prst="roundRect">
                            <a:avLst>
                              <a:gd name="adj" fmla="val 6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4408" name="AutoShape 20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21" y="1628"/>
                            <a:ext cx="179" cy="212"/>
                          </a:xfrm>
                          <a:prstGeom prst="roundRect">
                            <a:avLst>
                              <a:gd name="adj" fmla="val 6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sz="1500" dirty="0">
                                <a:solidFill>
                                  <a:srgbClr val="0000FF"/>
                                </a:solidFill>
                              </a:rPr>
                              <a:t>Q</a:t>
                            </a:r>
                            <a:r>
                              <a:rPr lang="en-GB" sz="1500" b="1" baseline="-33000" dirty="0">
                                <a:solidFill>
                                  <a:srgbClr val="0000FF"/>
                                </a:solidFill>
                              </a:rPr>
                              <a:t>3a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grpSp>
        <p:nvGrpSpPr>
          <p:cNvPr id="734396" name="Group 201"/>
          <p:cNvGrpSpPr>
            <a:grpSpLocks/>
          </p:cNvGrpSpPr>
          <p:nvPr/>
        </p:nvGrpSpPr>
        <p:grpSpPr bwMode="auto">
          <a:xfrm>
            <a:off x="7405920" y="5338648"/>
            <a:ext cx="270720" cy="309633"/>
            <a:chOff x="5143" y="3707"/>
            <a:chExt cx="188" cy="215"/>
          </a:xfrm>
        </p:grpSpPr>
        <p:sp>
          <p:nvSpPr>
            <p:cNvPr id="734410" name="AutoShape 202"/>
            <p:cNvSpPr>
              <a:spLocks noChangeArrowheads="1"/>
            </p:cNvSpPr>
            <p:nvPr/>
          </p:nvSpPr>
          <p:spPr bwMode="auto">
            <a:xfrm>
              <a:off x="5143" y="3707"/>
              <a:ext cx="188" cy="215"/>
            </a:xfrm>
            <a:prstGeom prst="roundRect">
              <a:avLst>
                <a:gd name="adj" fmla="val 528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34398" name="Group 203"/>
            <p:cNvGrpSpPr>
              <a:grpSpLocks/>
            </p:cNvGrpSpPr>
            <p:nvPr/>
          </p:nvGrpSpPr>
          <p:grpSpPr bwMode="auto">
            <a:xfrm>
              <a:off x="5143" y="3707"/>
              <a:ext cx="183" cy="212"/>
              <a:chOff x="5143" y="3707"/>
              <a:chExt cx="183" cy="212"/>
            </a:xfrm>
          </p:grpSpPr>
          <p:sp>
            <p:nvSpPr>
              <p:cNvPr id="734412" name="AutoShape 204"/>
              <p:cNvSpPr>
                <a:spLocks noChangeArrowheads="1"/>
              </p:cNvSpPr>
              <p:nvPr/>
            </p:nvSpPr>
            <p:spPr bwMode="auto">
              <a:xfrm>
                <a:off x="5143" y="3707"/>
                <a:ext cx="182" cy="209"/>
              </a:xfrm>
              <a:prstGeom prst="roundRect">
                <a:avLst>
                  <a:gd name="adj" fmla="val 546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34400" name="Group 205"/>
              <p:cNvGrpSpPr>
                <a:grpSpLocks/>
              </p:cNvGrpSpPr>
              <p:nvPr/>
            </p:nvGrpSpPr>
            <p:grpSpPr bwMode="auto">
              <a:xfrm>
                <a:off x="5143" y="3707"/>
                <a:ext cx="183" cy="212"/>
                <a:chOff x="5143" y="3707"/>
                <a:chExt cx="183" cy="212"/>
              </a:xfrm>
            </p:grpSpPr>
            <p:sp>
              <p:nvSpPr>
                <p:cNvPr id="734414" name="AutoShape 206"/>
                <p:cNvSpPr>
                  <a:spLocks noChangeArrowheads="1"/>
                </p:cNvSpPr>
                <p:nvPr/>
              </p:nvSpPr>
              <p:spPr bwMode="auto">
                <a:xfrm>
                  <a:off x="5143" y="3707"/>
                  <a:ext cx="178" cy="204"/>
                </a:xfrm>
                <a:prstGeom prst="roundRect">
                  <a:avLst>
                    <a:gd name="adj" fmla="val 560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34402" name="Group 207"/>
                <p:cNvGrpSpPr>
                  <a:grpSpLocks/>
                </p:cNvGrpSpPr>
                <p:nvPr/>
              </p:nvGrpSpPr>
              <p:grpSpPr bwMode="auto">
                <a:xfrm>
                  <a:off x="5143" y="3707"/>
                  <a:ext cx="183" cy="212"/>
                  <a:chOff x="5143" y="3707"/>
                  <a:chExt cx="183" cy="212"/>
                </a:xfrm>
              </p:grpSpPr>
              <p:sp>
                <p:nvSpPr>
                  <p:cNvPr id="734416" name="AutoShape 208"/>
                  <p:cNvSpPr>
                    <a:spLocks noChangeArrowheads="1"/>
                  </p:cNvSpPr>
                  <p:nvPr/>
                </p:nvSpPr>
                <p:spPr bwMode="auto">
                  <a:xfrm>
                    <a:off x="5143" y="3707"/>
                    <a:ext cx="174" cy="200"/>
                  </a:xfrm>
                  <a:prstGeom prst="roundRect">
                    <a:avLst>
                      <a:gd name="adj" fmla="val 574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34404" name="Group 209"/>
                  <p:cNvGrpSpPr>
                    <a:grpSpLocks/>
                  </p:cNvGrpSpPr>
                  <p:nvPr/>
                </p:nvGrpSpPr>
                <p:grpSpPr bwMode="auto">
                  <a:xfrm>
                    <a:off x="5143" y="3707"/>
                    <a:ext cx="183" cy="212"/>
                    <a:chOff x="5143" y="3707"/>
                    <a:chExt cx="183" cy="212"/>
                  </a:xfrm>
                </p:grpSpPr>
                <p:sp>
                  <p:nvSpPr>
                    <p:cNvPr id="734418" name="AutoShape 2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43" y="3707"/>
                      <a:ext cx="171" cy="197"/>
                    </a:xfrm>
                    <a:prstGeom prst="roundRect">
                      <a:avLst>
                        <a:gd name="adj" fmla="val 5880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34406" name="Group 21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43" y="3707"/>
                      <a:ext cx="183" cy="212"/>
                      <a:chOff x="5143" y="3707"/>
                      <a:chExt cx="183" cy="212"/>
                    </a:xfrm>
                  </p:grpSpPr>
                  <p:sp>
                    <p:nvSpPr>
                      <p:cNvPr id="734420" name="AutoShape 2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143" y="3707"/>
                        <a:ext cx="170" cy="195"/>
                      </a:xfrm>
                      <a:prstGeom prst="roundRect">
                        <a:avLst>
                          <a:gd name="adj" fmla="val 588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34409" name="Group 2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143" y="3707"/>
                        <a:ext cx="183" cy="212"/>
                        <a:chOff x="5143" y="3707"/>
                        <a:chExt cx="183" cy="212"/>
                      </a:xfrm>
                    </p:grpSpPr>
                    <p:sp>
                      <p:nvSpPr>
                        <p:cNvPr id="734422" name="AutoShape 21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143" y="3707"/>
                          <a:ext cx="168" cy="194"/>
                        </a:xfrm>
                        <a:prstGeom prst="roundRect">
                          <a:avLst>
                            <a:gd name="adj" fmla="val 593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34411" name="Group 21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143" y="3707"/>
                          <a:ext cx="183" cy="212"/>
                          <a:chOff x="5143" y="3707"/>
                          <a:chExt cx="183" cy="212"/>
                        </a:xfrm>
                      </p:grpSpPr>
                      <p:sp>
                        <p:nvSpPr>
                          <p:cNvPr id="734424" name="AutoShape 2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143" y="3707"/>
                            <a:ext cx="167" cy="193"/>
                          </a:xfrm>
                          <a:prstGeom prst="roundRect">
                            <a:avLst>
                              <a:gd name="adj" fmla="val 6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4425" name="AutoShape 2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143" y="3707"/>
                            <a:ext cx="183" cy="212"/>
                          </a:xfrm>
                          <a:prstGeom prst="roundRect">
                            <a:avLst>
                              <a:gd name="adj" fmla="val 60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sz="1500" dirty="0">
                                <a:solidFill>
                                  <a:srgbClr val="0000FF"/>
                                </a:solidFill>
                              </a:rPr>
                              <a:t>Q</a:t>
                            </a:r>
                            <a:r>
                              <a:rPr lang="en-GB" sz="1500" b="1" baseline="-33000" dirty="0">
                                <a:solidFill>
                                  <a:srgbClr val="0000FF"/>
                                </a:solidFill>
                              </a:rPr>
                              <a:t>4b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0320" y="102251"/>
            <a:ext cx="8454240" cy="542937"/>
            <a:chOff x="278" y="71"/>
            <a:chExt cx="5871" cy="377"/>
          </a:xfrm>
        </p:grpSpPr>
        <p:sp>
          <p:nvSpPr>
            <p:cNvPr id="736259" name="AutoShape 3"/>
            <p:cNvSpPr>
              <a:spLocks noChangeArrowheads="1"/>
            </p:cNvSpPr>
            <p:nvPr/>
          </p:nvSpPr>
          <p:spPr bwMode="auto">
            <a:xfrm>
              <a:off x="278" y="71"/>
              <a:ext cx="5862" cy="377"/>
            </a:xfrm>
            <a:prstGeom prst="roundRect">
              <a:avLst>
                <a:gd name="adj" fmla="val 264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78" y="71"/>
              <a:ext cx="5871" cy="371"/>
              <a:chOff x="278" y="71"/>
              <a:chExt cx="5871" cy="371"/>
            </a:xfrm>
          </p:grpSpPr>
          <p:sp>
            <p:nvSpPr>
              <p:cNvPr id="736261" name="AutoShape 5"/>
              <p:cNvSpPr>
                <a:spLocks noChangeArrowheads="1"/>
              </p:cNvSpPr>
              <p:nvPr/>
            </p:nvSpPr>
            <p:spPr bwMode="auto">
              <a:xfrm>
                <a:off x="278" y="71"/>
                <a:ext cx="5856" cy="371"/>
              </a:xfrm>
              <a:prstGeom prst="roundRect">
                <a:avLst>
                  <a:gd name="adj" fmla="val 26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278" y="71"/>
                <a:ext cx="5871" cy="367"/>
                <a:chOff x="278" y="71"/>
                <a:chExt cx="5871" cy="367"/>
              </a:xfrm>
            </p:grpSpPr>
            <p:sp>
              <p:nvSpPr>
                <p:cNvPr id="736263" name="AutoShape 7"/>
                <p:cNvSpPr>
                  <a:spLocks noChangeArrowheads="1"/>
                </p:cNvSpPr>
                <p:nvPr/>
              </p:nvSpPr>
              <p:spPr bwMode="auto">
                <a:xfrm>
                  <a:off x="278" y="71"/>
                  <a:ext cx="5851" cy="367"/>
                </a:xfrm>
                <a:prstGeom prst="roundRect">
                  <a:avLst>
                    <a:gd name="adj" fmla="val 273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278" y="71"/>
                  <a:ext cx="5871" cy="363"/>
                  <a:chOff x="278" y="71"/>
                  <a:chExt cx="5871" cy="363"/>
                </a:xfrm>
              </p:grpSpPr>
              <p:sp>
                <p:nvSpPr>
                  <p:cNvPr id="736265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278" y="71"/>
                    <a:ext cx="5848" cy="363"/>
                  </a:xfrm>
                  <a:prstGeom prst="roundRect">
                    <a:avLst>
                      <a:gd name="adj" fmla="val 273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6" name="Group 10"/>
                  <p:cNvGrpSpPr>
                    <a:grpSpLocks/>
                  </p:cNvGrpSpPr>
                  <p:nvPr/>
                </p:nvGrpSpPr>
                <p:grpSpPr bwMode="auto">
                  <a:xfrm>
                    <a:off x="278" y="71"/>
                    <a:ext cx="5871" cy="360"/>
                    <a:chOff x="278" y="71"/>
                    <a:chExt cx="5871" cy="360"/>
                  </a:xfrm>
                </p:grpSpPr>
                <p:sp>
                  <p:nvSpPr>
                    <p:cNvPr id="736267" name="AutoShape 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8" y="71"/>
                      <a:ext cx="5845" cy="360"/>
                    </a:xfrm>
                    <a:prstGeom prst="roundRect">
                      <a:avLst>
                        <a:gd name="adj" fmla="val 278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" name="Group 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78" y="71"/>
                      <a:ext cx="5871" cy="357"/>
                      <a:chOff x="278" y="71"/>
                      <a:chExt cx="5871" cy="357"/>
                    </a:xfrm>
                  </p:grpSpPr>
                  <p:sp>
                    <p:nvSpPr>
                      <p:cNvPr id="736269" name="AutoShape 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8" y="71"/>
                        <a:ext cx="5843" cy="357"/>
                      </a:xfrm>
                      <a:prstGeom prst="roundRect">
                        <a:avLst>
                          <a:gd name="adj" fmla="val 278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" name="Group 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78" y="71"/>
                        <a:ext cx="5871" cy="355"/>
                        <a:chOff x="278" y="71"/>
                        <a:chExt cx="5871" cy="355"/>
                      </a:xfrm>
                    </p:grpSpPr>
                    <p:sp>
                      <p:nvSpPr>
                        <p:cNvPr id="736271" name="AutoShape 1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78" y="71"/>
                          <a:ext cx="5842" cy="355"/>
                        </a:xfrm>
                        <a:prstGeom prst="roundRect">
                          <a:avLst>
                            <a:gd name="adj" fmla="val 282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9" name="Group 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78" y="71"/>
                          <a:ext cx="5871" cy="355"/>
                          <a:chOff x="278" y="71"/>
                          <a:chExt cx="5871" cy="355"/>
                        </a:xfrm>
                      </p:grpSpPr>
                      <p:sp>
                        <p:nvSpPr>
                          <p:cNvPr id="736273" name="AutoShape 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78" y="71"/>
                            <a:ext cx="5841" cy="355"/>
                          </a:xfrm>
                          <a:prstGeom prst="roundRect">
                            <a:avLst>
                              <a:gd name="adj" fmla="val 28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6274" name="AutoShape 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78" y="71"/>
                            <a:ext cx="5871" cy="297"/>
                          </a:xfrm>
                          <a:prstGeom prst="roundRect">
                            <a:avLst>
                              <a:gd name="adj" fmla="val 282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3266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sz="2900" b="1" dirty="0"/>
                              <a:t>Representation of the potential for a degenerate mode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sp>
        <p:nvSpPr>
          <p:cNvPr id="736275" name="Line 19"/>
          <p:cNvSpPr>
            <a:spLocks noChangeShapeType="1"/>
          </p:cNvSpPr>
          <p:nvPr/>
        </p:nvSpPr>
        <p:spPr bwMode="auto">
          <a:xfrm flipV="1">
            <a:off x="2933280" y="1562565"/>
            <a:ext cx="2355840" cy="4108751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6276" name="Line 20"/>
          <p:cNvSpPr>
            <a:spLocks noChangeShapeType="1"/>
          </p:cNvSpPr>
          <p:nvPr/>
        </p:nvSpPr>
        <p:spPr bwMode="auto">
          <a:xfrm flipH="1" flipV="1">
            <a:off x="3031200" y="1516480"/>
            <a:ext cx="2384640" cy="4108751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6277" name="Line 21"/>
          <p:cNvSpPr>
            <a:spLocks noChangeShapeType="1"/>
          </p:cNvSpPr>
          <p:nvPr/>
        </p:nvSpPr>
        <p:spPr bwMode="auto">
          <a:xfrm>
            <a:off x="1820161" y="3525490"/>
            <a:ext cx="4710240" cy="1441"/>
          </a:xfrm>
          <a:prstGeom prst="line">
            <a:avLst/>
          </a:prstGeom>
          <a:noFill/>
          <a:ln w="36720">
            <a:solidFill>
              <a:srgbClr val="000000"/>
            </a:solidFill>
            <a:round/>
            <a:headEnd/>
            <a:tailEnd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6278" name="Line 22"/>
          <p:cNvSpPr>
            <a:spLocks noChangeShapeType="1"/>
          </p:cNvSpPr>
          <p:nvPr/>
        </p:nvSpPr>
        <p:spPr bwMode="auto">
          <a:xfrm>
            <a:off x="4186081" y="1316299"/>
            <a:ext cx="1440" cy="4710735"/>
          </a:xfrm>
          <a:prstGeom prst="line">
            <a:avLst/>
          </a:prstGeom>
          <a:noFill/>
          <a:ln w="36720">
            <a:solidFill>
              <a:srgbClr val="000000"/>
            </a:solidFill>
            <a:round/>
            <a:headEnd/>
            <a:tailEnd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4000321" y="874172"/>
            <a:ext cx="298080" cy="426285"/>
            <a:chOff x="2778" y="607"/>
            <a:chExt cx="207" cy="296"/>
          </a:xfrm>
        </p:grpSpPr>
        <p:sp>
          <p:nvSpPr>
            <p:cNvPr id="736280" name="AutoShape 24"/>
            <p:cNvSpPr>
              <a:spLocks noChangeArrowheads="1"/>
            </p:cNvSpPr>
            <p:nvPr/>
          </p:nvSpPr>
          <p:spPr bwMode="auto">
            <a:xfrm>
              <a:off x="2778" y="607"/>
              <a:ext cx="207" cy="296"/>
            </a:xfrm>
            <a:prstGeom prst="roundRect">
              <a:avLst>
                <a:gd name="adj" fmla="val 481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" name="Group 25"/>
            <p:cNvGrpSpPr>
              <a:grpSpLocks/>
            </p:cNvGrpSpPr>
            <p:nvPr/>
          </p:nvGrpSpPr>
          <p:grpSpPr bwMode="auto">
            <a:xfrm>
              <a:off x="2778" y="607"/>
              <a:ext cx="204" cy="293"/>
              <a:chOff x="2778" y="607"/>
              <a:chExt cx="204" cy="293"/>
            </a:xfrm>
          </p:grpSpPr>
          <p:sp>
            <p:nvSpPr>
              <p:cNvPr id="736282" name="AutoShape 26"/>
              <p:cNvSpPr>
                <a:spLocks noChangeArrowheads="1"/>
              </p:cNvSpPr>
              <p:nvPr/>
            </p:nvSpPr>
            <p:spPr bwMode="auto">
              <a:xfrm>
                <a:off x="2778" y="607"/>
                <a:ext cx="204" cy="293"/>
              </a:xfrm>
              <a:prstGeom prst="roundRect">
                <a:avLst>
                  <a:gd name="adj" fmla="val 486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2" name="Group 27"/>
              <p:cNvGrpSpPr>
                <a:grpSpLocks/>
              </p:cNvGrpSpPr>
              <p:nvPr/>
            </p:nvGrpSpPr>
            <p:grpSpPr bwMode="auto">
              <a:xfrm>
                <a:off x="2778" y="607"/>
                <a:ext cx="202" cy="291"/>
                <a:chOff x="2778" y="607"/>
                <a:chExt cx="202" cy="291"/>
              </a:xfrm>
            </p:grpSpPr>
            <p:sp>
              <p:nvSpPr>
                <p:cNvPr id="736284" name="AutoShape 28"/>
                <p:cNvSpPr>
                  <a:spLocks noChangeArrowheads="1"/>
                </p:cNvSpPr>
                <p:nvPr/>
              </p:nvSpPr>
              <p:spPr bwMode="auto">
                <a:xfrm>
                  <a:off x="2778" y="607"/>
                  <a:ext cx="202" cy="291"/>
                </a:xfrm>
                <a:prstGeom prst="roundRect">
                  <a:avLst>
                    <a:gd name="adj" fmla="val 491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3" name="Group 29"/>
                <p:cNvGrpSpPr>
                  <a:grpSpLocks/>
                </p:cNvGrpSpPr>
                <p:nvPr/>
              </p:nvGrpSpPr>
              <p:grpSpPr bwMode="auto">
                <a:xfrm>
                  <a:off x="2778" y="607"/>
                  <a:ext cx="201" cy="290"/>
                  <a:chOff x="2778" y="607"/>
                  <a:chExt cx="201" cy="290"/>
                </a:xfrm>
              </p:grpSpPr>
              <p:sp>
                <p:nvSpPr>
                  <p:cNvPr id="736286" name="Auto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2778" y="607"/>
                    <a:ext cx="201" cy="290"/>
                  </a:xfrm>
                  <a:prstGeom prst="roundRect">
                    <a:avLst>
                      <a:gd name="adj" fmla="val 500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4" name="Group 31"/>
                  <p:cNvGrpSpPr>
                    <a:grpSpLocks/>
                  </p:cNvGrpSpPr>
                  <p:nvPr/>
                </p:nvGrpSpPr>
                <p:grpSpPr bwMode="auto">
                  <a:xfrm>
                    <a:off x="2778" y="607"/>
                    <a:ext cx="201" cy="290"/>
                    <a:chOff x="2778" y="607"/>
                    <a:chExt cx="201" cy="290"/>
                  </a:xfrm>
                </p:grpSpPr>
                <p:sp>
                  <p:nvSpPr>
                    <p:cNvPr id="736288" name="AutoShape 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78" y="607"/>
                      <a:ext cx="201" cy="290"/>
                    </a:xfrm>
                    <a:prstGeom prst="roundRect">
                      <a:avLst>
                        <a:gd name="adj" fmla="val 500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6289" name="AutoShape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78" y="607"/>
                      <a:ext cx="164" cy="218"/>
                    </a:xfrm>
                    <a:prstGeom prst="roundRect">
                      <a:avLst>
                        <a:gd name="adj" fmla="val 500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0" tIns="0" rIns="0" bIns="0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>
                        <a:lnSpc>
                          <a:spcPts val="2517"/>
                        </a:lnSpc>
                        <a:buClr>
                          <a:srgbClr val="000000"/>
                        </a:buClr>
                        <a:buSzPct val="45000"/>
                        <a:tabLst>
                          <a:tab pos="0" algn="l"/>
                          <a:tab pos="414726" algn="l"/>
                          <a:tab pos="829452" algn="l"/>
                          <a:tab pos="1244178" algn="l"/>
                          <a:tab pos="1658904" algn="l"/>
                          <a:tab pos="2073631" algn="l"/>
                          <a:tab pos="2488357" algn="l"/>
                          <a:tab pos="2903083" algn="l"/>
                          <a:tab pos="3317809" algn="l"/>
                          <a:tab pos="3732535" algn="l"/>
                          <a:tab pos="4147261" algn="l"/>
                          <a:tab pos="4561987" algn="l"/>
                          <a:tab pos="4976713" algn="l"/>
                          <a:tab pos="5391440" algn="l"/>
                          <a:tab pos="5806166" algn="l"/>
                          <a:tab pos="6220892" algn="l"/>
                          <a:tab pos="6635618" algn="l"/>
                          <a:tab pos="7050344" algn="l"/>
                          <a:tab pos="7465070" algn="l"/>
                          <a:tab pos="7879796" algn="l"/>
                          <a:tab pos="8294522" algn="l"/>
                        </a:tabLst>
                      </a:pPr>
                      <a:r>
                        <a:rPr lang="en-GB" dirty="0" err="1">
                          <a:solidFill>
                            <a:srgbClr val="0000FF"/>
                          </a:solidFill>
                        </a:rPr>
                        <a:t>Q</a:t>
                      </a:r>
                      <a:r>
                        <a:rPr lang="en-GB" baseline="-33000" dirty="0" err="1">
                          <a:solidFill>
                            <a:srgbClr val="0000FF"/>
                          </a:solidFill>
                        </a:rPr>
                        <a:t>b</a:t>
                      </a:r>
                      <a:endParaRPr lang="en-GB" baseline="-33000" dirty="0">
                        <a:solidFill>
                          <a:srgbClr val="0000FF"/>
                        </a:solidFill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15" name="Group 34"/>
          <p:cNvGrpSpPr>
            <a:grpSpLocks/>
          </p:cNvGrpSpPr>
          <p:nvPr/>
        </p:nvGrpSpPr>
        <p:grpSpPr bwMode="auto">
          <a:xfrm>
            <a:off x="6592321" y="3302267"/>
            <a:ext cx="286560" cy="426285"/>
            <a:chOff x="4578" y="2293"/>
            <a:chExt cx="199" cy="296"/>
          </a:xfrm>
        </p:grpSpPr>
        <p:sp>
          <p:nvSpPr>
            <p:cNvPr id="736291" name="AutoShape 35"/>
            <p:cNvSpPr>
              <a:spLocks noChangeArrowheads="1"/>
            </p:cNvSpPr>
            <p:nvPr/>
          </p:nvSpPr>
          <p:spPr bwMode="auto">
            <a:xfrm>
              <a:off x="4578" y="2293"/>
              <a:ext cx="199" cy="296"/>
            </a:xfrm>
            <a:prstGeom prst="roundRect">
              <a:avLst>
                <a:gd name="adj" fmla="val 505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6" name="Group 36"/>
            <p:cNvGrpSpPr>
              <a:grpSpLocks/>
            </p:cNvGrpSpPr>
            <p:nvPr/>
          </p:nvGrpSpPr>
          <p:grpSpPr bwMode="auto">
            <a:xfrm>
              <a:off x="4578" y="2293"/>
              <a:ext cx="196" cy="294"/>
              <a:chOff x="4578" y="2293"/>
              <a:chExt cx="196" cy="294"/>
            </a:xfrm>
          </p:grpSpPr>
          <p:sp>
            <p:nvSpPr>
              <p:cNvPr id="736293" name="AutoShape 37"/>
              <p:cNvSpPr>
                <a:spLocks noChangeArrowheads="1"/>
              </p:cNvSpPr>
              <p:nvPr/>
            </p:nvSpPr>
            <p:spPr bwMode="auto">
              <a:xfrm>
                <a:off x="4578" y="2293"/>
                <a:ext cx="196" cy="294"/>
              </a:xfrm>
              <a:prstGeom prst="roundRect">
                <a:avLst>
                  <a:gd name="adj" fmla="val 50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7" name="Group 38"/>
              <p:cNvGrpSpPr>
                <a:grpSpLocks/>
              </p:cNvGrpSpPr>
              <p:nvPr/>
            </p:nvGrpSpPr>
            <p:grpSpPr bwMode="auto">
              <a:xfrm>
                <a:off x="4578" y="2293"/>
                <a:ext cx="194" cy="292"/>
                <a:chOff x="4578" y="2293"/>
                <a:chExt cx="194" cy="292"/>
              </a:xfrm>
            </p:grpSpPr>
            <p:sp>
              <p:nvSpPr>
                <p:cNvPr id="736295" name="AutoShape 39"/>
                <p:cNvSpPr>
                  <a:spLocks noChangeArrowheads="1"/>
                </p:cNvSpPr>
                <p:nvPr/>
              </p:nvSpPr>
              <p:spPr bwMode="auto">
                <a:xfrm>
                  <a:off x="4578" y="2293"/>
                  <a:ext cx="194" cy="292"/>
                </a:xfrm>
                <a:prstGeom prst="roundRect">
                  <a:avLst>
                    <a:gd name="adj" fmla="val 514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8" name="Group 40"/>
                <p:cNvGrpSpPr>
                  <a:grpSpLocks/>
                </p:cNvGrpSpPr>
                <p:nvPr/>
              </p:nvGrpSpPr>
              <p:grpSpPr bwMode="auto">
                <a:xfrm>
                  <a:off x="4578" y="2293"/>
                  <a:ext cx="193" cy="290"/>
                  <a:chOff x="4578" y="2293"/>
                  <a:chExt cx="193" cy="290"/>
                </a:xfrm>
              </p:grpSpPr>
              <p:sp>
                <p:nvSpPr>
                  <p:cNvPr id="736297" name="AutoShape 41"/>
                  <p:cNvSpPr>
                    <a:spLocks noChangeArrowheads="1"/>
                  </p:cNvSpPr>
                  <p:nvPr/>
                </p:nvSpPr>
                <p:spPr bwMode="auto">
                  <a:xfrm>
                    <a:off x="4578" y="2293"/>
                    <a:ext cx="193" cy="290"/>
                  </a:xfrm>
                  <a:prstGeom prst="roundRect">
                    <a:avLst>
                      <a:gd name="adj" fmla="val 519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9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4578" y="2293"/>
                    <a:ext cx="193" cy="290"/>
                    <a:chOff x="4578" y="2293"/>
                    <a:chExt cx="193" cy="290"/>
                  </a:xfrm>
                </p:grpSpPr>
                <p:sp>
                  <p:nvSpPr>
                    <p:cNvPr id="736299" name="AutoShape 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78" y="2293"/>
                      <a:ext cx="193" cy="290"/>
                    </a:xfrm>
                    <a:prstGeom prst="roundRect">
                      <a:avLst>
                        <a:gd name="adj" fmla="val 519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6300" name="AutoShape 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78" y="2293"/>
                      <a:ext cx="160" cy="218"/>
                    </a:xfrm>
                    <a:prstGeom prst="roundRect">
                      <a:avLst>
                        <a:gd name="adj" fmla="val 519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0" tIns="0" rIns="0" bIns="0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>
                        <a:lnSpc>
                          <a:spcPts val="2517"/>
                        </a:lnSpc>
                        <a:buClr>
                          <a:srgbClr val="000000"/>
                        </a:buClr>
                        <a:buSzPct val="45000"/>
                        <a:tabLst>
                          <a:tab pos="0" algn="l"/>
                          <a:tab pos="414726" algn="l"/>
                          <a:tab pos="829452" algn="l"/>
                          <a:tab pos="1244178" algn="l"/>
                          <a:tab pos="1658904" algn="l"/>
                          <a:tab pos="2073631" algn="l"/>
                          <a:tab pos="2488357" algn="l"/>
                          <a:tab pos="2903083" algn="l"/>
                          <a:tab pos="3317809" algn="l"/>
                          <a:tab pos="3732535" algn="l"/>
                          <a:tab pos="4147261" algn="l"/>
                          <a:tab pos="4561987" algn="l"/>
                          <a:tab pos="4976713" algn="l"/>
                          <a:tab pos="5391440" algn="l"/>
                          <a:tab pos="5806166" algn="l"/>
                          <a:tab pos="6220892" algn="l"/>
                          <a:tab pos="6635618" algn="l"/>
                          <a:tab pos="7050344" algn="l"/>
                          <a:tab pos="7465070" algn="l"/>
                          <a:tab pos="7879796" algn="l"/>
                          <a:tab pos="8294522" algn="l"/>
                        </a:tabLst>
                      </a:pPr>
                      <a:r>
                        <a:rPr lang="en-GB" dirty="0" err="1">
                          <a:solidFill>
                            <a:srgbClr val="0000FF"/>
                          </a:solidFill>
                        </a:rPr>
                        <a:t>Q</a:t>
                      </a:r>
                      <a:r>
                        <a:rPr lang="en-GB" baseline="-33000" dirty="0" err="1">
                          <a:solidFill>
                            <a:srgbClr val="0000FF"/>
                          </a:solidFill>
                        </a:rPr>
                        <a:t>a</a:t>
                      </a:r>
                      <a:endParaRPr lang="en-GB" baseline="-33000" dirty="0">
                        <a:solidFill>
                          <a:srgbClr val="0000FF"/>
                        </a:solidFill>
                      </a:endParaRPr>
                    </a:p>
                  </p:txBody>
                </p:sp>
              </p:grpSp>
            </p:grpSp>
          </p:grpSp>
        </p:grp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1352" y="164167"/>
            <a:ext cx="2133600" cy="381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598" y="0"/>
            <a:ext cx="4179399" cy="313051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218429" y="164167"/>
            <a:ext cx="888090" cy="262432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975216" y="3427890"/>
            <a:ext cx="3243213" cy="0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975216" y="3765351"/>
            <a:ext cx="3243213" cy="0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975216" y="4152956"/>
            <a:ext cx="3243213" cy="0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20586" y="4406575"/>
            <a:ext cx="1178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Beta sheet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362872" y="450568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Alpha helix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8306" name="Picture 2" descr="q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07360" y="138254"/>
            <a:ext cx="5875200" cy="4113072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160000" y="688393"/>
            <a:ext cx="397440" cy="373000"/>
            <a:chOff x="1500" y="478"/>
            <a:chExt cx="276" cy="259"/>
          </a:xfrm>
        </p:grpSpPr>
        <p:sp>
          <p:nvSpPr>
            <p:cNvPr id="738308" name="AutoShape 4"/>
            <p:cNvSpPr>
              <a:spLocks noChangeArrowheads="1"/>
            </p:cNvSpPr>
            <p:nvPr/>
          </p:nvSpPr>
          <p:spPr bwMode="auto">
            <a:xfrm>
              <a:off x="1500" y="478"/>
              <a:ext cx="276" cy="259"/>
            </a:xfrm>
            <a:prstGeom prst="roundRect">
              <a:avLst>
                <a:gd name="adj" fmla="val 384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500" y="478"/>
              <a:ext cx="270" cy="253"/>
              <a:chOff x="1500" y="478"/>
              <a:chExt cx="270" cy="253"/>
            </a:xfrm>
          </p:grpSpPr>
          <p:sp>
            <p:nvSpPr>
              <p:cNvPr id="738310" name="AutoShape 6"/>
              <p:cNvSpPr>
                <a:spLocks noChangeArrowheads="1"/>
              </p:cNvSpPr>
              <p:nvPr/>
            </p:nvSpPr>
            <p:spPr bwMode="auto">
              <a:xfrm>
                <a:off x="1500" y="478"/>
                <a:ext cx="270" cy="253"/>
              </a:xfrm>
              <a:prstGeom prst="roundRect">
                <a:avLst>
                  <a:gd name="adj" fmla="val 394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1500" y="478"/>
                <a:ext cx="265" cy="248"/>
                <a:chOff x="1500" y="478"/>
                <a:chExt cx="265" cy="248"/>
              </a:xfrm>
            </p:grpSpPr>
            <p:sp>
              <p:nvSpPr>
                <p:cNvPr id="738312" name="AutoShape 8"/>
                <p:cNvSpPr>
                  <a:spLocks noChangeArrowheads="1"/>
                </p:cNvSpPr>
                <p:nvPr/>
              </p:nvSpPr>
              <p:spPr bwMode="auto">
                <a:xfrm>
                  <a:off x="1500" y="478"/>
                  <a:ext cx="265" cy="248"/>
                </a:xfrm>
                <a:prstGeom prst="roundRect">
                  <a:avLst>
                    <a:gd name="adj" fmla="val 403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5" name="Group 9"/>
                <p:cNvGrpSpPr>
                  <a:grpSpLocks/>
                </p:cNvGrpSpPr>
                <p:nvPr/>
              </p:nvGrpSpPr>
              <p:grpSpPr bwMode="auto">
                <a:xfrm>
                  <a:off x="1500" y="478"/>
                  <a:ext cx="261" cy="244"/>
                  <a:chOff x="1500" y="478"/>
                  <a:chExt cx="261" cy="244"/>
                </a:xfrm>
              </p:grpSpPr>
              <p:sp>
                <p:nvSpPr>
                  <p:cNvPr id="738314" name="AutoShape 10"/>
                  <p:cNvSpPr>
                    <a:spLocks noChangeArrowheads="1"/>
                  </p:cNvSpPr>
                  <p:nvPr/>
                </p:nvSpPr>
                <p:spPr bwMode="auto">
                  <a:xfrm>
                    <a:off x="1500" y="478"/>
                    <a:ext cx="261" cy="244"/>
                  </a:xfrm>
                  <a:prstGeom prst="roundRect">
                    <a:avLst>
                      <a:gd name="adj" fmla="val 407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6" name="Group 11"/>
                  <p:cNvGrpSpPr>
                    <a:grpSpLocks/>
                  </p:cNvGrpSpPr>
                  <p:nvPr/>
                </p:nvGrpSpPr>
                <p:grpSpPr bwMode="auto">
                  <a:xfrm>
                    <a:off x="1500" y="478"/>
                    <a:ext cx="259" cy="241"/>
                    <a:chOff x="1500" y="478"/>
                    <a:chExt cx="259" cy="241"/>
                  </a:xfrm>
                </p:grpSpPr>
                <p:sp>
                  <p:nvSpPr>
                    <p:cNvPr id="738316" name="AutoShape 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00" y="478"/>
                      <a:ext cx="259" cy="241"/>
                    </a:xfrm>
                    <a:prstGeom prst="roundRect">
                      <a:avLst>
                        <a:gd name="adj" fmla="val 417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" name="Group 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00" y="478"/>
                      <a:ext cx="257" cy="239"/>
                      <a:chOff x="1500" y="478"/>
                      <a:chExt cx="257" cy="239"/>
                    </a:xfrm>
                  </p:grpSpPr>
                  <p:sp>
                    <p:nvSpPr>
                      <p:cNvPr id="738318" name="AutoShape 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00" y="478"/>
                        <a:ext cx="257" cy="239"/>
                      </a:xfrm>
                      <a:prstGeom prst="roundRect">
                        <a:avLst>
                          <a:gd name="adj" fmla="val 417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" name="Group 1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00" y="478"/>
                        <a:ext cx="255" cy="238"/>
                        <a:chOff x="1500" y="478"/>
                        <a:chExt cx="255" cy="238"/>
                      </a:xfrm>
                    </p:grpSpPr>
                    <p:sp>
                      <p:nvSpPr>
                        <p:cNvPr id="738320" name="AutoShape 1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500" y="478"/>
                          <a:ext cx="255" cy="238"/>
                        </a:xfrm>
                        <a:prstGeom prst="roundRect">
                          <a:avLst>
                            <a:gd name="adj" fmla="val 417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9" name="Group 1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500" y="478"/>
                          <a:ext cx="255" cy="238"/>
                          <a:chOff x="1500" y="478"/>
                          <a:chExt cx="255" cy="238"/>
                        </a:xfrm>
                      </p:grpSpPr>
                      <p:sp>
                        <p:nvSpPr>
                          <p:cNvPr id="738322" name="AutoShape 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500" y="478"/>
                            <a:ext cx="255" cy="238"/>
                          </a:xfrm>
                          <a:prstGeom prst="roundRect">
                            <a:avLst>
                              <a:gd name="adj" fmla="val 417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8323" name="AutoShape 1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501" y="478"/>
                            <a:ext cx="0" cy="224"/>
                          </a:xfrm>
                          <a:prstGeom prst="roundRect">
                            <a:avLst>
                              <a:gd name="adj" fmla="val 417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endParaRPr lang="en-US" dirty="0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grpSp>
        <p:nvGrpSpPr>
          <p:cNvPr id="10" name="Group 20"/>
          <p:cNvGrpSpPr>
            <a:grpSpLocks/>
          </p:cNvGrpSpPr>
          <p:nvPr/>
        </p:nvGrpSpPr>
        <p:grpSpPr bwMode="auto">
          <a:xfrm>
            <a:off x="678240" y="0"/>
            <a:ext cx="2584800" cy="421965"/>
            <a:chOff x="471" y="0"/>
            <a:chExt cx="1795" cy="293"/>
          </a:xfrm>
        </p:grpSpPr>
        <p:sp>
          <p:nvSpPr>
            <p:cNvPr id="738325" name="AutoShape 21"/>
            <p:cNvSpPr>
              <a:spLocks noChangeArrowheads="1"/>
            </p:cNvSpPr>
            <p:nvPr/>
          </p:nvSpPr>
          <p:spPr bwMode="auto">
            <a:xfrm>
              <a:off x="471" y="0"/>
              <a:ext cx="1795" cy="293"/>
            </a:xfrm>
            <a:prstGeom prst="roundRect">
              <a:avLst>
                <a:gd name="adj" fmla="val 338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" name="Group 22"/>
            <p:cNvGrpSpPr>
              <a:grpSpLocks/>
            </p:cNvGrpSpPr>
            <p:nvPr/>
          </p:nvGrpSpPr>
          <p:grpSpPr bwMode="auto">
            <a:xfrm>
              <a:off x="471" y="0"/>
              <a:ext cx="1789" cy="287"/>
              <a:chOff x="471" y="0"/>
              <a:chExt cx="1789" cy="287"/>
            </a:xfrm>
          </p:grpSpPr>
          <p:sp>
            <p:nvSpPr>
              <p:cNvPr id="738327" name="AutoShape 23"/>
              <p:cNvSpPr>
                <a:spLocks noChangeArrowheads="1"/>
              </p:cNvSpPr>
              <p:nvPr/>
            </p:nvSpPr>
            <p:spPr bwMode="auto">
              <a:xfrm>
                <a:off x="471" y="0"/>
                <a:ext cx="1789" cy="287"/>
              </a:xfrm>
              <a:prstGeom prst="roundRect">
                <a:avLst>
                  <a:gd name="adj" fmla="val 347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2" name="Group 24"/>
              <p:cNvGrpSpPr>
                <a:grpSpLocks/>
              </p:cNvGrpSpPr>
              <p:nvPr/>
            </p:nvGrpSpPr>
            <p:grpSpPr bwMode="auto">
              <a:xfrm>
                <a:off x="471" y="0"/>
                <a:ext cx="1784" cy="282"/>
                <a:chOff x="471" y="0"/>
                <a:chExt cx="1784" cy="282"/>
              </a:xfrm>
            </p:grpSpPr>
            <p:sp>
              <p:nvSpPr>
                <p:cNvPr id="738329" name="AutoShape 25"/>
                <p:cNvSpPr>
                  <a:spLocks noChangeArrowheads="1"/>
                </p:cNvSpPr>
                <p:nvPr/>
              </p:nvSpPr>
              <p:spPr bwMode="auto">
                <a:xfrm>
                  <a:off x="471" y="0"/>
                  <a:ext cx="1784" cy="282"/>
                </a:xfrm>
                <a:prstGeom prst="roundRect">
                  <a:avLst>
                    <a:gd name="adj" fmla="val 352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3" name="Group 26"/>
                <p:cNvGrpSpPr>
                  <a:grpSpLocks/>
                </p:cNvGrpSpPr>
                <p:nvPr/>
              </p:nvGrpSpPr>
              <p:grpSpPr bwMode="auto">
                <a:xfrm>
                  <a:off x="471" y="0"/>
                  <a:ext cx="1780" cy="278"/>
                  <a:chOff x="471" y="0"/>
                  <a:chExt cx="1780" cy="278"/>
                </a:xfrm>
              </p:grpSpPr>
              <p:sp>
                <p:nvSpPr>
                  <p:cNvPr id="738331" name="AutoShape 27"/>
                  <p:cNvSpPr>
                    <a:spLocks noChangeArrowheads="1"/>
                  </p:cNvSpPr>
                  <p:nvPr/>
                </p:nvSpPr>
                <p:spPr bwMode="auto">
                  <a:xfrm>
                    <a:off x="471" y="0"/>
                    <a:ext cx="1780" cy="278"/>
                  </a:xfrm>
                  <a:prstGeom prst="roundRect">
                    <a:avLst>
                      <a:gd name="adj" fmla="val 356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4" name="Group 28"/>
                  <p:cNvGrpSpPr>
                    <a:grpSpLocks/>
                  </p:cNvGrpSpPr>
                  <p:nvPr/>
                </p:nvGrpSpPr>
                <p:grpSpPr bwMode="auto">
                  <a:xfrm>
                    <a:off x="471" y="0"/>
                    <a:ext cx="1777" cy="275"/>
                    <a:chOff x="471" y="0"/>
                    <a:chExt cx="1777" cy="275"/>
                  </a:xfrm>
                </p:grpSpPr>
                <p:sp>
                  <p:nvSpPr>
                    <p:cNvPr id="738333" name="AutoShape 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1" y="0"/>
                      <a:ext cx="1777" cy="275"/>
                    </a:xfrm>
                    <a:prstGeom prst="roundRect">
                      <a:avLst>
                        <a:gd name="adj" fmla="val 361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5" name="Group 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71" y="0"/>
                      <a:ext cx="1775" cy="273"/>
                      <a:chOff x="471" y="0"/>
                      <a:chExt cx="1775" cy="273"/>
                    </a:xfrm>
                  </p:grpSpPr>
                  <p:sp>
                    <p:nvSpPr>
                      <p:cNvPr id="738335" name="AutoShape 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71" y="0"/>
                        <a:ext cx="1775" cy="273"/>
                      </a:xfrm>
                      <a:prstGeom prst="roundRect">
                        <a:avLst>
                          <a:gd name="adj" fmla="val 366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16" name="Group 3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71" y="0"/>
                        <a:ext cx="1774" cy="272"/>
                        <a:chOff x="471" y="0"/>
                        <a:chExt cx="1774" cy="272"/>
                      </a:xfrm>
                    </p:grpSpPr>
                    <p:sp>
                      <p:nvSpPr>
                        <p:cNvPr id="738337" name="AutoShape 3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71" y="0"/>
                          <a:ext cx="1774" cy="272"/>
                        </a:xfrm>
                        <a:prstGeom prst="roundRect">
                          <a:avLst>
                            <a:gd name="adj" fmla="val 366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17" name="Group 3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71" y="0"/>
                          <a:ext cx="1774" cy="272"/>
                          <a:chOff x="471" y="0"/>
                          <a:chExt cx="1774" cy="272"/>
                        </a:xfrm>
                      </p:grpSpPr>
                      <p:sp>
                        <p:nvSpPr>
                          <p:cNvPr id="738339" name="AutoShape 3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71" y="0"/>
                            <a:ext cx="1774" cy="272"/>
                          </a:xfrm>
                          <a:prstGeom prst="roundRect">
                            <a:avLst>
                              <a:gd name="adj" fmla="val 366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8340" name="AutoShape 3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71" y="0"/>
                            <a:ext cx="1543" cy="218"/>
                          </a:xfrm>
                          <a:prstGeom prst="roundRect">
                            <a:avLst>
                              <a:gd name="adj" fmla="val 366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rgbClr val="0000FF"/>
                                </a:solidFill>
                              </a:rPr>
                              <a:t>Q</a:t>
                            </a:r>
                            <a:r>
                              <a:rPr lang="en-GB" baseline="-33000" dirty="0">
                                <a:solidFill>
                                  <a:srgbClr val="0000FF"/>
                                </a:solidFill>
                              </a:rPr>
                              <a:t>3</a:t>
                            </a:r>
                            <a:r>
                              <a:rPr lang="en-GB" dirty="0">
                                <a:solidFill>
                                  <a:srgbClr val="0000FF"/>
                                </a:solidFill>
                              </a:rPr>
                              <a:t> – degenerate stretch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grpSp>
        <p:nvGrpSpPr>
          <p:cNvPr id="18" name="Group 37"/>
          <p:cNvGrpSpPr>
            <a:grpSpLocks/>
          </p:cNvGrpSpPr>
          <p:nvPr/>
        </p:nvGrpSpPr>
        <p:grpSpPr bwMode="auto">
          <a:xfrm>
            <a:off x="678241" y="3508208"/>
            <a:ext cx="2380320" cy="421965"/>
            <a:chOff x="471" y="2436"/>
            <a:chExt cx="1653" cy="293"/>
          </a:xfrm>
        </p:grpSpPr>
        <p:sp>
          <p:nvSpPr>
            <p:cNvPr id="738342" name="AutoShape 38"/>
            <p:cNvSpPr>
              <a:spLocks noChangeArrowheads="1"/>
            </p:cNvSpPr>
            <p:nvPr/>
          </p:nvSpPr>
          <p:spPr bwMode="auto">
            <a:xfrm>
              <a:off x="471" y="2436"/>
              <a:ext cx="1653" cy="293"/>
            </a:xfrm>
            <a:prstGeom prst="roundRect">
              <a:avLst>
                <a:gd name="adj" fmla="val 338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9" name="Group 39"/>
            <p:cNvGrpSpPr>
              <a:grpSpLocks/>
            </p:cNvGrpSpPr>
            <p:nvPr/>
          </p:nvGrpSpPr>
          <p:grpSpPr bwMode="auto">
            <a:xfrm>
              <a:off x="471" y="2436"/>
              <a:ext cx="1647" cy="287"/>
              <a:chOff x="471" y="2436"/>
              <a:chExt cx="1647" cy="287"/>
            </a:xfrm>
          </p:grpSpPr>
          <p:sp>
            <p:nvSpPr>
              <p:cNvPr id="738344" name="AutoShape 40"/>
              <p:cNvSpPr>
                <a:spLocks noChangeArrowheads="1"/>
              </p:cNvSpPr>
              <p:nvPr/>
            </p:nvSpPr>
            <p:spPr bwMode="auto">
              <a:xfrm>
                <a:off x="471" y="2436"/>
                <a:ext cx="1647" cy="287"/>
              </a:xfrm>
              <a:prstGeom prst="roundRect">
                <a:avLst>
                  <a:gd name="adj" fmla="val 347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0" name="Group 41"/>
              <p:cNvGrpSpPr>
                <a:grpSpLocks/>
              </p:cNvGrpSpPr>
              <p:nvPr/>
            </p:nvGrpSpPr>
            <p:grpSpPr bwMode="auto">
              <a:xfrm>
                <a:off x="471" y="2436"/>
                <a:ext cx="1642" cy="283"/>
                <a:chOff x="471" y="2436"/>
                <a:chExt cx="1642" cy="283"/>
              </a:xfrm>
            </p:grpSpPr>
            <p:sp>
              <p:nvSpPr>
                <p:cNvPr id="738346" name="AutoShape 42"/>
                <p:cNvSpPr>
                  <a:spLocks noChangeArrowheads="1"/>
                </p:cNvSpPr>
                <p:nvPr/>
              </p:nvSpPr>
              <p:spPr bwMode="auto">
                <a:xfrm>
                  <a:off x="471" y="2436"/>
                  <a:ext cx="1642" cy="283"/>
                </a:xfrm>
                <a:prstGeom prst="roundRect">
                  <a:avLst>
                    <a:gd name="adj" fmla="val 352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21" name="Group 43"/>
                <p:cNvGrpSpPr>
                  <a:grpSpLocks/>
                </p:cNvGrpSpPr>
                <p:nvPr/>
              </p:nvGrpSpPr>
              <p:grpSpPr bwMode="auto">
                <a:xfrm>
                  <a:off x="471" y="2436"/>
                  <a:ext cx="1639" cy="279"/>
                  <a:chOff x="471" y="2436"/>
                  <a:chExt cx="1639" cy="279"/>
                </a:xfrm>
              </p:grpSpPr>
              <p:sp>
                <p:nvSpPr>
                  <p:cNvPr id="738348" name="AutoShape 44"/>
                  <p:cNvSpPr>
                    <a:spLocks noChangeArrowheads="1"/>
                  </p:cNvSpPr>
                  <p:nvPr/>
                </p:nvSpPr>
                <p:spPr bwMode="auto">
                  <a:xfrm>
                    <a:off x="471" y="2436"/>
                    <a:ext cx="1639" cy="279"/>
                  </a:xfrm>
                  <a:prstGeom prst="roundRect">
                    <a:avLst>
                      <a:gd name="adj" fmla="val 356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2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471" y="2436"/>
                    <a:ext cx="1636" cy="276"/>
                    <a:chOff x="471" y="2436"/>
                    <a:chExt cx="1636" cy="276"/>
                  </a:xfrm>
                </p:grpSpPr>
                <p:sp>
                  <p:nvSpPr>
                    <p:cNvPr id="738350" name="AutoShape 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1" y="2436"/>
                      <a:ext cx="1636" cy="276"/>
                    </a:xfrm>
                    <a:prstGeom prst="roundRect">
                      <a:avLst>
                        <a:gd name="adj" fmla="val 361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3" name="Group 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71" y="2436"/>
                      <a:ext cx="1634" cy="273"/>
                      <a:chOff x="471" y="2436"/>
                      <a:chExt cx="1634" cy="273"/>
                    </a:xfrm>
                  </p:grpSpPr>
                  <p:sp>
                    <p:nvSpPr>
                      <p:cNvPr id="738352" name="AutoShap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71" y="2436"/>
                        <a:ext cx="1634" cy="273"/>
                      </a:xfrm>
                      <a:prstGeom prst="roundRect">
                        <a:avLst>
                          <a:gd name="adj" fmla="val 366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4" name="Group 4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71" y="2436"/>
                        <a:ext cx="1633" cy="273"/>
                        <a:chOff x="471" y="2436"/>
                        <a:chExt cx="1633" cy="273"/>
                      </a:xfrm>
                    </p:grpSpPr>
                    <p:sp>
                      <p:nvSpPr>
                        <p:cNvPr id="738354" name="AutoShape 5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71" y="2436"/>
                          <a:ext cx="1633" cy="273"/>
                        </a:xfrm>
                        <a:prstGeom prst="roundRect">
                          <a:avLst>
                            <a:gd name="adj" fmla="val 366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5" name="Group 5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71" y="2436"/>
                          <a:ext cx="1633" cy="273"/>
                          <a:chOff x="471" y="2436"/>
                          <a:chExt cx="1633" cy="273"/>
                        </a:xfrm>
                      </p:grpSpPr>
                      <p:sp>
                        <p:nvSpPr>
                          <p:cNvPr id="738356" name="AutoShape 5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71" y="2436"/>
                            <a:ext cx="1633" cy="273"/>
                          </a:xfrm>
                          <a:prstGeom prst="roundRect">
                            <a:avLst>
                              <a:gd name="adj" fmla="val 366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738357" name="AutoShape 5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71" y="2436"/>
                            <a:ext cx="1424" cy="218"/>
                          </a:xfrm>
                          <a:prstGeom prst="roundRect">
                            <a:avLst>
                              <a:gd name="adj" fmla="val 366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>
                              <a:lnSpc>
                                <a:spcPts val="2517"/>
                              </a:lnSpc>
                              <a:buClr>
                                <a:srgbClr val="000000"/>
                              </a:buClr>
                              <a:buSzPct val="45000"/>
                              <a:tabLst>
                                <a:tab pos="0" algn="l"/>
                                <a:tab pos="414726" algn="l"/>
                                <a:tab pos="829452" algn="l"/>
                                <a:tab pos="1244178" algn="l"/>
                                <a:tab pos="1658904" algn="l"/>
                                <a:tab pos="2073631" algn="l"/>
                                <a:tab pos="2488357" algn="l"/>
                                <a:tab pos="2903083" algn="l"/>
                                <a:tab pos="3317809" algn="l"/>
                                <a:tab pos="3732535" algn="l"/>
                                <a:tab pos="4147261" algn="l"/>
                                <a:tab pos="4561987" algn="l"/>
                                <a:tab pos="4976713" algn="l"/>
                                <a:tab pos="5391440" algn="l"/>
                                <a:tab pos="5806166" algn="l"/>
                                <a:tab pos="6220892" algn="l"/>
                                <a:tab pos="6635618" algn="l"/>
                                <a:tab pos="7050344" algn="l"/>
                                <a:tab pos="7465070" algn="l"/>
                                <a:tab pos="7879796" algn="l"/>
                                <a:tab pos="8294522" algn="l"/>
                              </a:tabLst>
                            </a:pPr>
                            <a:r>
                              <a:rPr lang="en-GB" dirty="0">
                                <a:solidFill>
                                  <a:srgbClr val="0000FF"/>
                                </a:solidFill>
                              </a:rPr>
                              <a:t>Q</a:t>
                            </a:r>
                            <a:r>
                              <a:rPr lang="en-GB" baseline="-33000" dirty="0">
                                <a:solidFill>
                                  <a:srgbClr val="0000FF"/>
                                </a:solidFill>
                              </a:rPr>
                              <a:t>4</a:t>
                            </a:r>
                            <a:r>
                              <a:rPr lang="en-GB" dirty="0">
                                <a:solidFill>
                                  <a:srgbClr val="0000FF"/>
                                </a:solidFill>
                              </a:rPr>
                              <a:t> – degenerate bend</a:t>
                            </a: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pic>
        <p:nvPicPr>
          <p:cNvPr id="738358" name="Picture 54" descr="cloc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6321" y="1451673"/>
            <a:ext cx="5856480" cy="4100111"/>
          </a:xfrm>
          <a:prstGeom prst="rect">
            <a:avLst/>
          </a:prstGeom>
          <a:noFill/>
        </p:spPr>
      </p:pic>
      <p:pic>
        <p:nvPicPr>
          <p:cNvPr id="738359" name="Picture 55" descr="q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3849525"/>
            <a:ext cx="5856480" cy="410011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090195"/>
            <a:ext cx="1265760" cy="1018186"/>
          </a:xfrm>
          <a:prstGeom prst="rect">
            <a:avLst/>
          </a:prstGeom>
          <a:noFill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72008"/>
            <a:ext cx="1265760" cy="1018187"/>
          </a:xfrm>
          <a:prstGeom prst="rect">
            <a:avLst/>
          </a:prstGeom>
          <a:noFill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4401" y="158417"/>
            <a:ext cx="7688160" cy="169937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80" y="2612435"/>
            <a:ext cx="1474560" cy="1022507"/>
          </a:xfrm>
          <a:prstGeom prst="rect">
            <a:avLst/>
          </a:prstGeom>
          <a:noFill/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090195"/>
            <a:ext cx="1265760" cy="1018186"/>
          </a:xfrm>
          <a:prstGeom prst="rect">
            <a:avLst/>
          </a:prstGeom>
          <a:noFill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72008"/>
            <a:ext cx="1265760" cy="1018187"/>
          </a:xfrm>
          <a:prstGeom prst="rect">
            <a:avLst/>
          </a:prstGeom>
          <a:noFill/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240" y="3620541"/>
            <a:ext cx="1265760" cy="1018187"/>
          </a:xfrm>
          <a:prstGeom prst="rect">
            <a:avLst/>
          </a:prstGeom>
          <a:noFill/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54401" y="158417"/>
            <a:ext cx="7688160" cy="1699378"/>
          </a:xfrm>
          <a:prstGeom prst="rect">
            <a:avLst/>
          </a:prstGeom>
          <a:noFill/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54401" y="3008477"/>
            <a:ext cx="7688160" cy="143007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00654"/>
            <a:ext cx="1543680" cy="1304777"/>
          </a:xfrm>
          <a:prstGeom prst="rect">
            <a:avLst/>
          </a:prstGeom>
          <a:noFill/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5926223"/>
            <a:ext cx="1749600" cy="931777"/>
          </a:xfrm>
          <a:prstGeom prst="rect">
            <a:avLst/>
          </a:prstGeom>
          <a:noFill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680" y="2612435"/>
            <a:ext cx="1474560" cy="1022507"/>
          </a:xfrm>
          <a:prstGeom prst="rect">
            <a:avLst/>
          </a:prstGeom>
          <a:noFill/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1090195"/>
            <a:ext cx="1265760" cy="1018186"/>
          </a:xfrm>
          <a:prstGeom prst="rect">
            <a:avLst/>
          </a:prstGeom>
          <a:noFill/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72008"/>
            <a:ext cx="1265760" cy="1018187"/>
          </a:xfrm>
          <a:prstGeom prst="rect">
            <a:avLst/>
          </a:prstGeom>
          <a:noFill/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2240" y="3620541"/>
            <a:ext cx="1265760" cy="1018187"/>
          </a:xfrm>
          <a:prstGeom prst="rect">
            <a:avLst/>
          </a:prstGeom>
          <a:noFill/>
        </p:spPr>
      </p:pic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54401" y="158417"/>
            <a:ext cx="7688160" cy="1699378"/>
          </a:xfrm>
          <a:prstGeom prst="rect">
            <a:avLst/>
          </a:prstGeom>
          <a:noFill/>
        </p:spPr>
      </p:pic>
      <p:pic>
        <p:nvPicPr>
          <p:cNvPr id="4096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54401" y="3008477"/>
            <a:ext cx="7688160" cy="1430070"/>
          </a:xfrm>
          <a:prstGeom prst="rect">
            <a:avLst/>
          </a:prstGeom>
          <a:noFill/>
        </p:spPr>
      </p:pic>
      <p:pic>
        <p:nvPicPr>
          <p:cNvPr id="40969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14240" y="5171584"/>
            <a:ext cx="7528320" cy="142575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24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320" y="1366704"/>
            <a:ext cx="4078080" cy="4078508"/>
          </a:xfrm>
          <a:prstGeom prst="rect">
            <a:avLst/>
          </a:prstGeom>
          <a:noFill/>
        </p:spPr>
      </p:pic>
      <p:sp>
        <p:nvSpPr>
          <p:cNvPr id="742403" name="Oval 3"/>
          <p:cNvSpPr>
            <a:spLocks noChangeArrowheads="1"/>
          </p:cNvSpPr>
          <p:nvPr/>
        </p:nvSpPr>
        <p:spPr bwMode="auto">
          <a:xfrm>
            <a:off x="3188160" y="2129984"/>
            <a:ext cx="2664000" cy="2664280"/>
          </a:xfrm>
          <a:prstGeom prst="ellips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424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93120" y="5328559"/>
            <a:ext cx="1748160" cy="1324939"/>
          </a:xfrm>
          <a:prstGeom prst="rect">
            <a:avLst/>
          </a:prstGeom>
          <a:noFill/>
        </p:spPr>
      </p:pic>
      <p:pic>
        <p:nvPicPr>
          <p:cNvPr id="74240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960" y="4730897"/>
            <a:ext cx="1650240" cy="1952845"/>
          </a:xfrm>
          <a:prstGeom prst="rect">
            <a:avLst/>
          </a:prstGeom>
          <a:noFill/>
        </p:spPr>
      </p:pic>
      <p:pic>
        <p:nvPicPr>
          <p:cNvPr id="74240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720" y="2281200"/>
            <a:ext cx="1226880" cy="2125663"/>
          </a:xfrm>
          <a:prstGeom prst="rect">
            <a:avLst/>
          </a:prstGeom>
          <a:noFill/>
        </p:spPr>
      </p:pic>
      <p:pic>
        <p:nvPicPr>
          <p:cNvPr id="74240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6960" y="51845"/>
            <a:ext cx="1650240" cy="1952845"/>
          </a:xfrm>
          <a:prstGeom prst="rect">
            <a:avLst/>
          </a:prstGeom>
          <a:noFill/>
        </p:spPr>
      </p:pic>
      <p:pic>
        <p:nvPicPr>
          <p:cNvPr id="74240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81600" y="64808"/>
            <a:ext cx="1961280" cy="1598568"/>
          </a:xfrm>
          <a:prstGeom prst="rect">
            <a:avLst/>
          </a:prstGeom>
          <a:noFill/>
        </p:spPr>
      </p:pic>
      <p:pic>
        <p:nvPicPr>
          <p:cNvPr id="742409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65280" y="2779492"/>
            <a:ext cx="1848960" cy="1417109"/>
          </a:xfrm>
          <a:prstGeom prst="rect">
            <a:avLst/>
          </a:prstGeom>
          <a:noFill/>
        </p:spPr>
      </p:pic>
      <p:sp>
        <p:nvSpPr>
          <p:cNvPr id="742410" name="Line 10"/>
          <p:cNvSpPr>
            <a:spLocks noChangeShapeType="1"/>
          </p:cNvSpPr>
          <p:nvPr/>
        </p:nvSpPr>
        <p:spPr bwMode="auto">
          <a:xfrm flipV="1">
            <a:off x="5400000" y="1725302"/>
            <a:ext cx="740160" cy="540057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2411" name="Line 11"/>
          <p:cNvSpPr>
            <a:spLocks noChangeShapeType="1"/>
          </p:cNvSpPr>
          <p:nvPr/>
        </p:nvSpPr>
        <p:spPr bwMode="auto">
          <a:xfrm>
            <a:off x="5955840" y="3476525"/>
            <a:ext cx="1172160" cy="1441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2412" name="Line 12"/>
          <p:cNvSpPr>
            <a:spLocks noChangeShapeType="1"/>
          </p:cNvSpPr>
          <p:nvPr/>
        </p:nvSpPr>
        <p:spPr bwMode="auto">
          <a:xfrm>
            <a:off x="5328000" y="4680492"/>
            <a:ext cx="792000" cy="688392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2413" name="Line 13"/>
          <p:cNvSpPr>
            <a:spLocks noChangeShapeType="1"/>
          </p:cNvSpPr>
          <p:nvPr/>
        </p:nvSpPr>
        <p:spPr bwMode="auto">
          <a:xfrm flipH="1">
            <a:off x="2774880" y="4710735"/>
            <a:ext cx="910080" cy="483891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2414" name="Line 14"/>
          <p:cNvSpPr>
            <a:spLocks noChangeShapeType="1"/>
          </p:cNvSpPr>
          <p:nvPr/>
        </p:nvSpPr>
        <p:spPr bwMode="auto">
          <a:xfrm flipH="1" flipV="1">
            <a:off x="2207520" y="3361313"/>
            <a:ext cx="787680" cy="46085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2415" name="Line 15"/>
          <p:cNvSpPr>
            <a:spLocks noChangeShapeType="1"/>
          </p:cNvSpPr>
          <p:nvPr/>
        </p:nvSpPr>
        <p:spPr bwMode="auto">
          <a:xfrm flipH="1" flipV="1">
            <a:off x="2733121" y="1519360"/>
            <a:ext cx="972000" cy="694153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2416" name="Rectangle 1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44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9200" y="345636"/>
            <a:ext cx="4078080" cy="4078508"/>
          </a:xfrm>
          <a:prstGeom prst="rect">
            <a:avLst/>
          </a:prstGeom>
          <a:noFill/>
        </p:spPr>
      </p:pic>
      <p:sp>
        <p:nvSpPr>
          <p:cNvPr id="744451" name="Oval 3"/>
          <p:cNvSpPr>
            <a:spLocks noChangeArrowheads="1"/>
          </p:cNvSpPr>
          <p:nvPr/>
        </p:nvSpPr>
        <p:spPr bwMode="auto">
          <a:xfrm>
            <a:off x="3110400" y="1106036"/>
            <a:ext cx="2664000" cy="2664280"/>
          </a:xfrm>
          <a:prstGeom prst="ellipse">
            <a:avLst/>
          </a:prstGeom>
          <a:noFill/>
          <a:ln w="9360">
            <a:solidFill>
              <a:srgbClr val="2118FF"/>
            </a:solidFill>
            <a:round/>
            <a:headEnd/>
            <a:tailEnd/>
          </a:ln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4452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44453" name="Line 5"/>
          <p:cNvSpPr>
            <a:spLocks noChangeShapeType="1"/>
          </p:cNvSpPr>
          <p:nvPr/>
        </p:nvSpPr>
        <p:spPr bwMode="auto">
          <a:xfrm rot="21287571" flipH="1">
            <a:off x="5736960" y="2419454"/>
            <a:ext cx="69120" cy="622145"/>
          </a:xfrm>
          <a:prstGeom prst="line">
            <a:avLst/>
          </a:prstGeom>
          <a:noFill/>
          <a:ln w="28575">
            <a:solidFill>
              <a:srgbClr val="FF1C16"/>
            </a:solidFill>
            <a:round/>
            <a:headEnd/>
            <a:tailEnd type="arrow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4454" name="Line 6"/>
          <p:cNvSpPr>
            <a:spLocks noChangeShapeType="1"/>
          </p:cNvSpPr>
          <p:nvPr/>
        </p:nvSpPr>
        <p:spPr bwMode="auto">
          <a:xfrm rot="21287571" flipH="1">
            <a:off x="691200" y="4493272"/>
            <a:ext cx="69120" cy="622145"/>
          </a:xfrm>
          <a:prstGeom prst="line">
            <a:avLst/>
          </a:prstGeom>
          <a:noFill/>
          <a:ln w="28575">
            <a:solidFill>
              <a:srgbClr val="FF1C16"/>
            </a:solidFill>
            <a:round/>
            <a:headEnd/>
            <a:tailEnd type="arrow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4455" name="Text Box 7"/>
          <p:cNvSpPr txBox="1">
            <a:spLocks noChangeArrowheads="1"/>
          </p:cNvSpPr>
          <p:nvPr/>
        </p:nvSpPr>
        <p:spPr bwMode="auto">
          <a:xfrm>
            <a:off x="967680" y="4631526"/>
            <a:ext cx="6025672" cy="3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tx1"/>
                </a:solidFill>
              </a:rPr>
              <a:t>Tangential motion - Corresponds to pseudorotation coordinate</a:t>
            </a:r>
          </a:p>
        </p:txBody>
      </p:sp>
      <p:sp>
        <p:nvSpPr>
          <p:cNvPr id="744456" name="Line 8"/>
          <p:cNvSpPr>
            <a:spLocks noChangeShapeType="1"/>
          </p:cNvSpPr>
          <p:nvPr/>
        </p:nvSpPr>
        <p:spPr bwMode="auto">
          <a:xfrm>
            <a:off x="5806080" y="2419454"/>
            <a:ext cx="622080" cy="0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headEnd/>
            <a:tailEnd type="arrow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4457" name="Line 9"/>
          <p:cNvSpPr>
            <a:spLocks noChangeShapeType="1"/>
          </p:cNvSpPr>
          <p:nvPr/>
        </p:nvSpPr>
        <p:spPr bwMode="auto">
          <a:xfrm>
            <a:off x="138240" y="6083199"/>
            <a:ext cx="622080" cy="0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headEnd/>
            <a:tailEnd type="arrow" w="med" len="med"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4458" name="Text Box 10"/>
          <p:cNvSpPr txBox="1">
            <a:spLocks noChangeArrowheads="1"/>
          </p:cNvSpPr>
          <p:nvPr/>
        </p:nvSpPr>
        <p:spPr bwMode="auto">
          <a:xfrm>
            <a:off x="898560" y="5875817"/>
            <a:ext cx="6387925" cy="3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tx1"/>
                </a:solidFill>
              </a:rPr>
              <a:t>Radial motion - Corresponds to expansion/contraction of structure</a:t>
            </a:r>
          </a:p>
        </p:txBody>
      </p:sp>
      <p:sp>
        <p:nvSpPr>
          <p:cNvPr id="744459" name="Text Box 11"/>
          <p:cNvSpPr txBox="1">
            <a:spLocks noChangeArrowheads="1"/>
          </p:cNvSpPr>
          <p:nvPr/>
        </p:nvSpPr>
        <p:spPr bwMode="auto">
          <a:xfrm>
            <a:off x="2833920" y="5184545"/>
            <a:ext cx="1962873" cy="3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2118FF"/>
                </a:solidFill>
              </a:rPr>
              <a:t>b</a:t>
            </a:r>
            <a:r>
              <a:rPr lang="en-US" b="1" baseline="-25000" dirty="0">
                <a:solidFill>
                  <a:srgbClr val="2118FF"/>
                </a:solidFill>
              </a:rPr>
              <a:t>2</a:t>
            </a:r>
            <a:r>
              <a:rPr lang="en-US" b="1" dirty="0">
                <a:solidFill>
                  <a:srgbClr val="2118FF"/>
                </a:solidFill>
              </a:rPr>
              <a:t> symmetry in C</a:t>
            </a:r>
            <a:r>
              <a:rPr lang="en-US" b="1" baseline="-25000" dirty="0">
                <a:solidFill>
                  <a:srgbClr val="2118FF"/>
                </a:solidFill>
              </a:rPr>
              <a:t>2v</a:t>
            </a:r>
            <a:endParaRPr lang="en-US" dirty="0">
              <a:solidFill>
                <a:srgbClr val="2118FF"/>
              </a:solidFill>
            </a:endParaRPr>
          </a:p>
        </p:txBody>
      </p:sp>
      <p:sp>
        <p:nvSpPr>
          <p:cNvPr id="744460" name="Text Box 12"/>
          <p:cNvSpPr txBox="1">
            <a:spLocks noChangeArrowheads="1"/>
          </p:cNvSpPr>
          <p:nvPr/>
        </p:nvSpPr>
        <p:spPr bwMode="auto">
          <a:xfrm>
            <a:off x="2833920" y="6290581"/>
            <a:ext cx="1950049" cy="3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2118FF"/>
                </a:solidFill>
              </a:rPr>
              <a:t>a</a:t>
            </a:r>
            <a:r>
              <a:rPr lang="en-US" b="1" baseline="-25000" dirty="0">
                <a:solidFill>
                  <a:srgbClr val="2118FF"/>
                </a:solidFill>
              </a:rPr>
              <a:t>1</a:t>
            </a:r>
            <a:r>
              <a:rPr lang="en-US" b="1" dirty="0">
                <a:solidFill>
                  <a:srgbClr val="2118FF"/>
                </a:solidFill>
              </a:rPr>
              <a:t> symmetry in C</a:t>
            </a:r>
            <a:r>
              <a:rPr lang="en-US" b="1" baseline="-25000" dirty="0">
                <a:solidFill>
                  <a:srgbClr val="2118FF"/>
                </a:solidFill>
              </a:rPr>
              <a:t>2v</a:t>
            </a:r>
            <a:endParaRPr lang="en-US" dirty="0">
              <a:solidFill>
                <a:srgbClr val="2118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85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417644"/>
            <a:ext cx="6040800" cy="5847014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192000" y="843929"/>
            <a:ext cx="2678400" cy="949060"/>
            <a:chOff x="4300" y="586"/>
            <a:chExt cx="1860" cy="659"/>
          </a:xfrm>
        </p:grpSpPr>
        <p:sp>
          <p:nvSpPr>
            <p:cNvPr id="748548" name="AutoShape 4"/>
            <p:cNvSpPr>
              <a:spLocks noChangeArrowheads="1"/>
            </p:cNvSpPr>
            <p:nvPr/>
          </p:nvSpPr>
          <p:spPr bwMode="auto">
            <a:xfrm>
              <a:off x="4300" y="586"/>
              <a:ext cx="1860" cy="651"/>
            </a:xfrm>
            <a:prstGeom prst="roundRect">
              <a:avLst>
                <a:gd name="adj" fmla="val 153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300" y="586"/>
              <a:ext cx="1846" cy="659"/>
              <a:chOff x="4300" y="586"/>
              <a:chExt cx="1846" cy="659"/>
            </a:xfrm>
          </p:grpSpPr>
          <p:sp>
            <p:nvSpPr>
              <p:cNvPr id="748550" name="AutoShape 6"/>
              <p:cNvSpPr>
                <a:spLocks noChangeArrowheads="1"/>
              </p:cNvSpPr>
              <p:nvPr/>
            </p:nvSpPr>
            <p:spPr bwMode="auto">
              <a:xfrm>
                <a:off x="4300" y="586"/>
                <a:ext cx="1846" cy="637"/>
              </a:xfrm>
              <a:prstGeom prst="roundRect">
                <a:avLst>
                  <a:gd name="adj" fmla="val 153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4300" y="586"/>
                <a:ext cx="1833" cy="659"/>
                <a:chOff x="4300" y="586"/>
                <a:chExt cx="1833" cy="659"/>
              </a:xfrm>
            </p:grpSpPr>
            <p:sp>
              <p:nvSpPr>
                <p:cNvPr id="748552" name="AutoShape 8"/>
                <p:cNvSpPr>
                  <a:spLocks noChangeArrowheads="1"/>
                </p:cNvSpPr>
                <p:nvPr/>
              </p:nvSpPr>
              <p:spPr bwMode="auto">
                <a:xfrm>
                  <a:off x="4300" y="586"/>
                  <a:ext cx="1833" cy="626"/>
                </a:xfrm>
                <a:prstGeom prst="roundRect">
                  <a:avLst>
                    <a:gd name="adj" fmla="val 157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5" name="Group 9"/>
                <p:cNvGrpSpPr>
                  <a:grpSpLocks/>
                </p:cNvGrpSpPr>
                <p:nvPr/>
              </p:nvGrpSpPr>
              <p:grpSpPr bwMode="auto">
                <a:xfrm>
                  <a:off x="4300" y="586"/>
                  <a:ext cx="1824" cy="659"/>
                  <a:chOff x="4300" y="586"/>
                  <a:chExt cx="1824" cy="659"/>
                </a:xfrm>
              </p:grpSpPr>
              <p:sp>
                <p:nvSpPr>
                  <p:cNvPr id="748554" name="AutoShape 10"/>
                  <p:cNvSpPr>
                    <a:spLocks noChangeArrowheads="1"/>
                  </p:cNvSpPr>
                  <p:nvPr/>
                </p:nvSpPr>
                <p:spPr bwMode="auto">
                  <a:xfrm>
                    <a:off x="4300" y="586"/>
                    <a:ext cx="1824" cy="613"/>
                  </a:xfrm>
                  <a:prstGeom prst="roundRect">
                    <a:avLst>
                      <a:gd name="adj" fmla="val 162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6" name="Group 11"/>
                  <p:cNvGrpSpPr>
                    <a:grpSpLocks/>
                  </p:cNvGrpSpPr>
                  <p:nvPr/>
                </p:nvGrpSpPr>
                <p:grpSpPr bwMode="auto">
                  <a:xfrm>
                    <a:off x="4300" y="586"/>
                    <a:ext cx="1813" cy="659"/>
                    <a:chOff x="4300" y="586"/>
                    <a:chExt cx="1813" cy="659"/>
                  </a:xfrm>
                </p:grpSpPr>
                <p:sp>
                  <p:nvSpPr>
                    <p:cNvPr id="748556" name="AutoShape 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00" y="586"/>
                      <a:ext cx="1813" cy="602"/>
                    </a:xfrm>
                    <a:prstGeom prst="roundRect">
                      <a:avLst>
                        <a:gd name="adj" fmla="val 162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" name="Group 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00" y="586"/>
                      <a:ext cx="1803" cy="659"/>
                      <a:chOff x="4300" y="586"/>
                      <a:chExt cx="1803" cy="659"/>
                    </a:xfrm>
                  </p:grpSpPr>
                  <p:sp>
                    <p:nvSpPr>
                      <p:cNvPr id="748558" name="AutoShape 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00" y="586"/>
                        <a:ext cx="1803" cy="593"/>
                      </a:xfrm>
                      <a:prstGeom prst="roundRect">
                        <a:avLst>
                          <a:gd name="adj" fmla="val 167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" name="Group 1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300" y="586"/>
                        <a:ext cx="1794" cy="659"/>
                        <a:chOff x="4300" y="586"/>
                        <a:chExt cx="1794" cy="659"/>
                      </a:xfrm>
                    </p:grpSpPr>
                    <p:sp>
                      <p:nvSpPr>
                        <p:cNvPr id="748560" name="AutoShape 1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00" y="586"/>
                          <a:ext cx="1794" cy="586"/>
                        </a:xfrm>
                        <a:prstGeom prst="roundRect">
                          <a:avLst>
                            <a:gd name="adj" fmla="val 167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9" name="Group 1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300" y="586"/>
                          <a:ext cx="1787" cy="659"/>
                          <a:chOff x="4300" y="586"/>
                          <a:chExt cx="1787" cy="659"/>
                        </a:xfrm>
                      </p:grpSpPr>
                      <p:sp>
                        <p:nvSpPr>
                          <p:cNvPr id="748562" name="AutoShape 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300" y="586"/>
                            <a:ext cx="1785" cy="577"/>
                          </a:xfrm>
                          <a:prstGeom prst="roundRect">
                            <a:avLst>
                              <a:gd name="adj" fmla="val 171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10" name="Group 1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300" y="586"/>
                            <a:ext cx="1787" cy="659"/>
                            <a:chOff x="4300" y="586"/>
                            <a:chExt cx="1787" cy="659"/>
                          </a:xfrm>
                        </p:grpSpPr>
                        <p:sp>
                          <p:nvSpPr>
                            <p:cNvPr id="748564" name="AutoShape 2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300" y="586"/>
                              <a:ext cx="1777" cy="569"/>
                            </a:xfrm>
                            <a:prstGeom prst="roundRect">
                              <a:avLst>
                                <a:gd name="adj" fmla="val 176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11" name="Group 2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4300" y="586"/>
                              <a:ext cx="1787" cy="659"/>
                              <a:chOff x="4300" y="586"/>
                              <a:chExt cx="1787" cy="659"/>
                            </a:xfrm>
                          </p:grpSpPr>
                          <p:sp>
                            <p:nvSpPr>
                              <p:cNvPr id="748566" name="AutoShape 2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4300" y="586"/>
                                <a:ext cx="1771" cy="562"/>
                              </a:xfrm>
                              <a:prstGeom prst="roundRect">
                                <a:avLst>
                                  <a:gd name="adj" fmla="val 176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12" name="Group 23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4300" y="586"/>
                                <a:ext cx="1787" cy="659"/>
                                <a:chOff x="4300" y="586"/>
                                <a:chExt cx="1787" cy="659"/>
                              </a:xfrm>
                            </p:grpSpPr>
                            <p:sp>
                              <p:nvSpPr>
                                <p:cNvPr id="748568" name="AutoShape 2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00" y="586"/>
                                  <a:ext cx="1766" cy="557"/>
                                </a:xfrm>
                                <a:prstGeom prst="roundRect">
                                  <a:avLst>
                                    <a:gd name="adj" fmla="val 176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569" name="AutoShape 2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00" y="586"/>
                                  <a:ext cx="1766" cy="557"/>
                                </a:xfrm>
                                <a:prstGeom prst="roundRect">
                                  <a:avLst>
                                    <a:gd name="adj" fmla="val 176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570" name="AutoShape 2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00" y="586"/>
                                  <a:ext cx="1765" cy="557"/>
                                </a:xfrm>
                                <a:prstGeom prst="roundRect">
                                  <a:avLst>
                                    <a:gd name="adj" fmla="val 176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571" name="AutoShape 2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00" y="586"/>
                                  <a:ext cx="1764" cy="557"/>
                                </a:xfrm>
                                <a:prstGeom prst="roundRect">
                                  <a:avLst>
                                    <a:gd name="adj" fmla="val 176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572" name="AutoShape 2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00" y="586"/>
                                  <a:ext cx="1764" cy="557"/>
                                </a:xfrm>
                                <a:prstGeom prst="roundRect">
                                  <a:avLst>
                                    <a:gd name="adj" fmla="val 176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573" name="AutoShape 2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00" y="586"/>
                                  <a:ext cx="1763" cy="557"/>
                                </a:xfrm>
                                <a:prstGeom prst="roundRect">
                                  <a:avLst>
                                    <a:gd name="adj" fmla="val 176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574" name="AutoShape 3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00" y="586"/>
                                  <a:ext cx="1787" cy="659"/>
                                </a:xfrm>
                                <a:prstGeom prst="roundRect">
                                  <a:avLst>
                                    <a:gd name="adj" fmla="val 176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sz="1600" b="1" dirty="0"/>
                                    <a:t>Red contours above mound</a:t>
                                  </a:r>
                                </a:p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sz="1600" b="1" dirty="0"/>
                                    <a:t>Blue contours below mound</a:t>
                                  </a:r>
                                </a:p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sz="1600" b="1" dirty="0"/>
                                    <a:t>Contour level 0.5 </a:t>
                                  </a:r>
                                  <a:r>
                                    <a:rPr lang="en-GB" sz="1600" b="1" dirty="0" err="1"/>
                                    <a:t>meV</a:t>
                                  </a:r>
                                  <a:r>
                                    <a:rPr lang="en-GB" sz="1600" b="1" dirty="0"/>
                                    <a:t> (4 cm</a:t>
                                  </a:r>
                                  <a:r>
                                    <a:rPr lang="en-GB" sz="1600" b="1" baseline="33000" dirty="0"/>
                                    <a:t>-1</a:t>
                                  </a:r>
                                  <a:r>
                                    <a:rPr lang="en-GB" sz="1600" b="1" dirty="0"/>
                                    <a:t>)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sp>
        <p:nvSpPr>
          <p:cNvPr id="748575" name="Line 31"/>
          <p:cNvSpPr>
            <a:spLocks noChangeShapeType="1"/>
          </p:cNvSpPr>
          <p:nvPr/>
        </p:nvSpPr>
        <p:spPr bwMode="auto">
          <a:xfrm flipH="1" flipV="1">
            <a:off x="3182400" y="3224499"/>
            <a:ext cx="1080000" cy="2994074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8576" name="Line 32"/>
          <p:cNvSpPr>
            <a:spLocks noChangeShapeType="1"/>
          </p:cNvSpPr>
          <p:nvPr/>
        </p:nvSpPr>
        <p:spPr bwMode="auto">
          <a:xfrm flipH="1" flipV="1">
            <a:off x="3461760" y="2678682"/>
            <a:ext cx="2736000" cy="2716125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8577" name="Line 33"/>
          <p:cNvSpPr>
            <a:spLocks noChangeShapeType="1"/>
          </p:cNvSpPr>
          <p:nvPr/>
        </p:nvSpPr>
        <p:spPr bwMode="auto">
          <a:xfrm flipH="1" flipV="1">
            <a:off x="5002560" y="3192816"/>
            <a:ext cx="1389600" cy="535736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34"/>
          <p:cNvGrpSpPr>
            <a:grpSpLocks/>
          </p:cNvGrpSpPr>
          <p:nvPr/>
        </p:nvGrpSpPr>
        <p:grpSpPr bwMode="auto">
          <a:xfrm>
            <a:off x="3610080" y="6140805"/>
            <a:ext cx="1928160" cy="456528"/>
            <a:chOff x="2507" y="4264"/>
            <a:chExt cx="1339" cy="317"/>
          </a:xfrm>
        </p:grpSpPr>
        <p:sp>
          <p:nvSpPr>
            <p:cNvPr id="748579" name="AutoShape 35"/>
            <p:cNvSpPr>
              <a:spLocks noChangeArrowheads="1"/>
            </p:cNvSpPr>
            <p:nvPr/>
          </p:nvSpPr>
          <p:spPr bwMode="auto">
            <a:xfrm>
              <a:off x="2507" y="4264"/>
              <a:ext cx="1339" cy="317"/>
            </a:xfrm>
            <a:prstGeom prst="roundRect">
              <a:avLst>
                <a:gd name="adj" fmla="val 315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" name="Group 36"/>
            <p:cNvGrpSpPr>
              <a:grpSpLocks/>
            </p:cNvGrpSpPr>
            <p:nvPr/>
          </p:nvGrpSpPr>
          <p:grpSpPr bwMode="auto">
            <a:xfrm>
              <a:off x="2507" y="4264"/>
              <a:ext cx="1325" cy="303"/>
              <a:chOff x="2507" y="4264"/>
              <a:chExt cx="1325" cy="303"/>
            </a:xfrm>
          </p:grpSpPr>
          <p:sp>
            <p:nvSpPr>
              <p:cNvPr id="748581" name="AutoShape 37"/>
              <p:cNvSpPr>
                <a:spLocks noChangeArrowheads="1"/>
              </p:cNvSpPr>
              <p:nvPr/>
            </p:nvSpPr>
            <p:spPr bwMode="auto">
              <a:xfrm>
                <a:off x="2507" y="4264"/>
                <a:ext cx="1325" cy="303"/>
              </a:xfrm>
              <a:prstGeom prst="roundRect">
                <a:avLst>
                  <a:gd name="adj" fmla="val 329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5" name="Group 38"/>
              <p:cNvGrpSpPr>
                <a:grpSpLocks/>
              </p:cNvGrpSpPr>
              <p:nvPr/>
            </p:nvGrpSpPr>
            <p:grpSpPr bwMode="auto">
              <a:xfrm>
                <a:off x="2507" y="4264"/>
                <a:ext cx="1314" cy="291"/>
                <a:chOff x="2507" y="4264"/>
                <a:chExt cx="1314" cy="291"/>
              </a:xfrm>
            </p:grpSpPr>
            <p:sp>
              <p:nvSpPr>
                <p:cNvPr id="748583" name="AutoShape 39"/>
                <p:cNvSpPr>
                  <a:spLocks noChangeArrowheads="1"/>
                </p:cNvSpPr>
                <p:nvPr/>
              </p:nvSpPr>
              <p:spPr bwMode="auto">
                <a:xfrm>
                  <a:off x="2507" y="4264"/>
                  <a:ext cx="1314" cy="291"/>
                </a:xfrm>
                <a:prstGeom prst="roundRect">
                  <a:avLst>
                    <a:gd name="adj" fmla="val 343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6" name="Group 40"/>
                <p:cNvGrpSpPr>
                  <a:grpSpLocks/>
                </p:cNvGrpSpPr>
                <p:nvPr/>
              </p:nvGrpSpPr>
              <p:grpSpPr bwMode="auto">
                <a:xfrm>
                  <a:off x="2507" y="4264"/>
                  <a:ext cx="1301" cy="281"/>
                  <a:chOff x="2507" y="4264"/>
                  <a:chExt cx="1301" cy="281"/>
                </a:xfrm>
              </p:grpSpPr>
              <p:sp>
                <p:nvSpPr>
                  <p:cNvPr id="748585" name="AutoShape 41"/>
                  <p:cNvSpPr>
                    <a:spLocks noChangeArrowheads="1"/>
                  </p:cNvSpPr>
                  <p:nvPr/>
                </p:nvSpPr>
                <p:spPr bwMode="auto">
                  <a:xfrm>
                    <a:off x="2507" y="4264"/>
                    <a:ext cx="1301" cy="281"/>
                  </a:xfrm>
                  <a:prstGeom prst="roundRect">
                    <a:avLst>
                      <a:gd name="adj" fmla="val 356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7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2507" y="4264"/>
                    <a:ext cx="1290" cy="270"/>
                    <a:chOff x="2507" y="4264"/>
                    <a:chExt cx="1290" cy="270"/>
                  </a:xfrm>
                </p:grpSpPr>
                <p:sp>
                  <p:nvSpPr>
                    <p:cNvPr id="748587" name="AutoShape 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07" y="4264"/>
                      <a:ext cx="1290" cy="270"/>
                    </a:xfrm>
                    <a:prstGeom prst="roundRect">
                      <a:avLst>
                        <a:gd name="adj" fmla="val 370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8" name="Group 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07" y="4264"/>
                      <a:ext cx="1280" cy="261"/>
                      <a:chOff x="2507" y="4264"/>
                      <a:chExt cx="1280" cy="261"/>
                    </a:xfrm>
                  </p:grpSpPr>
                  <p:sp>
                    <p:nvSpPr>
                      <p:cNvPr id="748589" name="AutoShape 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07" y="4264"/>
                        <a:ext cx="1280" cy="261"/>
                      </a:xfrm>
                      <a:prstGeom prst="roundRect">
                        <a:avLst>
                          <a:gd name="adj" fmla="val 384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19" name="Group 4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507" y="4264"/>
                        <a:ext cx="1271" cy="253"/>
                        <a:chOff x="2507" y="4264"/>
                        <a:chExt cx="1271" cy="253"/>
                      </a:xfrm>
                    </p:grpSpPr>
                    <p:sp>
                      <p:nvSpPr>
                        <p:cNvPr id="748591" name="AutoShape 4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07" y="4264"/>
                          <a:ext cx="1271" cy="253"/>
                        </a:xfrm>
                        <a:prstGeom prst="roundRect">
                          <a:avLst>
                            <a:gd name="adj" fmla="val 394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0" name="Group 4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507" y="4264"/>
                          <a:ext cx="1263" cy="245"/>
                          <a:chOff x="2507" y="4264"/>
                          <a:chExt cx="1263" cy="245"/>
                        </a:xfrm>
                      </p:grpSpPr>
                      <p:sp>
                        <p:nvSpPr>
                          <p:cNvPr id="748593" name="AutoShape 4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07" y="4264"/>
                            <a:ext cx="1263" cy="245"/>
                          </a:xfrm>
                          <a:prstGeom prst="roundRect">
                            <a:avLst>
                              <a:gd name="adj" fmla="val 407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1" name="Group 5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507" y="4264"/>
                            <a:ext cx="1256" cy="238"/>
                            <a:chOff x="2507" y="4264"/>
                            <a:chExt cx="1256" cy="238"/>
                          </a:xfrm>
                        </p:grpSpPr>
                        <p:sp>
                          <p:nvSpPr>
                            <p:cNvPr id="748595" name="AutoShape 5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07" y="4264"/>
                              <a:ext cx="1256" cy="238"/>
                            </a:xfrm>
                            <a:prstGeom prst="roundRect">
                              <a:avLst>
                                <a:gd name="adj" fmla="val 417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22" name="Group 52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2507" y="4264"/>
                              <a:ext cx="1250" cy="233"/>
                              <a:chOff x="2507" y="4264"/>
                              <a:chExt cx="1250" cy="233"/>
                            </a:xfrm>
                          </p:grpSpPr>
                          <p:sp>
                            <p:nvSpPr>
                              <p:cNvPr id="748597" name="AutoShape 5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507" y="4264"/>
                                <a:ext cx="1250" cy="233"/>
                              </a:xfrm>
                              <a:prstGeom prst="roundRect">
                                <a:avLst>
                                  <a:gd name="adj" fmla="val 431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23" name="Group 54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507" y="4264"/>
                                <a:ext cx="1245" cy="228"/>
                                <a:chOff x="2507" y="4264"/>
                                <a:chExt cx="1245" cy="228"/>
                              </a:xfrm>
                            </p:grpSpPr>
                            <p:sp>
                              <p:nvSpPr>
                                <p:cNvPr id="748599" name="AutoShape 5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507" y="4264"/>
                                  <a:ext cx="1245" cy="228"/>
                                </a:xfrm>
                                <a:prstGeom prst="roundRect">
                                  <a:avLst>
                                    <a:gd name="adj" fmla="val 435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00" name="AutoShape 5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507" y="4264"/>
                                  <a:ext cx="1245" cy="227"/>
                                </a:xfrm>
                                <a:prstGeom prst="roundRect">
                                  <a:avLst>
                                    <a:gd name="adj" fmla="val 440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01" name="AutoShape 5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507" y="4264"/>
                                  <a:ext cx="1244" cy="227"/>
                                </a:xfrm>
                                <a:prstGeom prst="roundRect">
                                  <a:avLst>
                                    <a:gd name="adj" fmla="val 440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02" name="AutoShape 5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507" y="4264"/>
                                  <a:ext cx="1243" cy="226"/>
                                </a:xfrm>
                                <a:prstGeom prst="roundRect">
                                  <a:avLst>
                                    <a:gd name="adj" fmla="val 440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03" name="AutoShape 5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507" y="4264"/>
                                  <a:ext cx="1242" cy="225"/>
                                </a:xfrm>
                                <a:prstGeom prst="roundRect">
                                  <a:avLst>
                                    <a:gd name="adj" fmla="val 44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04" name="AutoShape 6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507" y="4264"/>
                                  <a:ext cx="1241" cy="225"/>
                                </a:xfrm>
                                <a:prstGeom prst="roundRect">
                                  <a:avLst>
                                    <a:gd name="adj" fmla="val 44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05" name="AutoShape 6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507" y="4264"/>
                                  <a:ext cx="1104" cy="218"/>
                                </a:xfrm>
                                <a:prstGeom prst="roundRect">
                                  <a:avLst>
                                    <a:gd name="adj" fmla="val 44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Mound (47 cm</a:t>
                                  </a:r>
                                  <a:r>
                                    <a:rPr lang="en-GB" b="1" baseline="33000" dirty="0">
                                      <a:solidFill>
                                        <a:schemeClr val="tx1"/>
                                      </a:solidFill>
                                    </a:rPr>
                                    <a:t>-1</a:t>
                                  </a: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)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grpSp>
        <p:nvGrpSpPr>
          <p:cNvPr id="24" name="Group 62"/>
          <p:cNvGrpSpPr>
            <a:grpSpLocks/>
          </p:cNvGrpSpPr>
          <p:nvPr/>
        </p:nvGrpSpPr>
        <p:grpSpPr bwMode="auto">
          <a:xfrm>
            <a:off x="6459841" y="3528371"/>
            <a:ext cx="2113920" cy="394601"/>
            <a:chOff x="4486" y="2450"/>
            <a:chExt cx="1468" cy="274"/>
          </a:xfrm>
        </p:grpSpPr>
        <p:sp>
          <p:nvSpPr>
            <p:cNvPr id="748607" name="AutoShape 63"/>
            <p:cNvSpPr>
              <a:spLocks noChangeArrowheads="1"/>
            </p:cNvSpPr>
            <p:nvPr/>
          </p:nvSpPr>
          <p:spPr bwMode="auto">
            <a:xfrm>
              <a:off x="4486" y="2450"/>
              <a:ext cx="1468" cy="274"/>
            </a:xfrm>
            <a:prstGeom prst="roundRect">
              <a:avLst>
                <a:gd name="adj" fmla="val 361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5" name="Group 64"/>
            <p:cNvGrpSpPr>
              <a:grpSpLocks/>
            </p:cNvGrpSpPr>
            <p:nvPr/>
          </p:nvGrpSpPr>
          <p:grpSpPr bwMode="auto">
            <a:xfrm>
              <a:off x="4486" y="2450"/>
              <a:ext cx="1454" cy="260"/>
              <a:chOff x="4486" y="2450"/>
              <a:chExt cx="1454" cy="260"/>
            </a:xfrm>
          </p:grpSpPr>
          <p:sp>
            <p:nvSpPr>
              <p:cNvPr id="748609" name="AutoShape 65"/>
              <p:cNvSpPr>
                <a:spLocks noChangeArrowheads="1"/>
              </p:cNvSpPr>
              <p:nvPr/>
            </p:nvSpPr>
            <p:spPr bwMode="auto">
              <a:xfrm>
                <a:off x="4486" y="2450"/>
                <a:ext cx="1454" cy="260"/>
              </a:xfrm>
              <a:prstGeom prst="roundRect">
                <a:avLst>
                  <a:gd name="adj" fmla="val 384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6" name="Group 66"/>
              <p:cNvGrpSpPr>
                <a:grpSpLocks/>
              </p:cNvGrpSpPr>
              <p:nvPr/>
            </p:nvGrpSpPr>
            <p:grpSpPr bwMode="auto">
              <a:xfrm>
                <a:off x="4486" y="2450"/>
                <a:ext cx="1442" cy="247"/>
                <a:chOff x="4486" y="2450"/>
                <a:chExt cx="1442" cy="247"/>
              </a:xfrm>
            </p:grpSpPr>
            <p:sp>
              <p:nvSpPr>
                <p:cNvPr id="748611" name="AutoShape 67"/>
                <p:cNvSpPr>
                  <a:spLocks noChangeArrowheads="1"/>
                </p:cNvSpPr>
                <p:nvPr/>
              </p:nvSpPr>
              <p:spPr bwMode="auto">
                <a:xfrm>
                  <a:off x="4486" y="2450"/>
                  <a:ext cx="1442" cy="247"/>
                </a:xfrm>
                <a:prstGeom prst="roundRect">
                  <a:avLst>
                    <a:gd name="adj" fmla="val 403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27" name="Group 68"/>
                <p:cNvGrpSpPr>
                  <a:grpSpLocks/>
                </p:cNvGrpSpPr>
                <p:nvPr/>
              </p:nvGrpSpPr>
              <p:grpSpPr bwMode="auto">
                <a:xfrm>
                  <a:off x="4486" y="2450"/>
                  <a:ext cx="1431" cy="236"/>
                  <a:chOff x="4486" y="2450"/>
                  <a:chExt cx="1431" cy="236"/>
                </a:xfrm>
              </p:grpSpPr>
              <p:sp>
                <p:nvSpPr>
                  <p:cNvPr id="748613" name="AutoShape 69"/>
                  <p:cNvSpPr>
                    <a:spLocks noChangeArrowheads="1"/>
                  </p:cNvSpPr>
                  <p:nvPr/>
                </p:nvSpPr>
                <p:spPr bwMode="auto">
                  <a:xfrm>
                    <a:off x="4486" y="2450"/>
                    <a:ext cx="1431" cy="236"/>
                  </a:xfrm>
                  <a:prstGeom prst="roundRect">
                    <a:avLst>
                      <a:gd name="adj" fmla="val 421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8" name="Group 70"/>
                  <p:cNvGrpSpPr>
                    <a:grpSpLocks/>
                  </p:cNvGrpSpPr>
                  <p:nvPr/>
                </p:nvGrpSpPr>
                <p:grpSpPr bwMode="auto">
                  <a:xfrm>
                    <a:off x="4486" y="2450"/>
                    <a:ext cx="1420" cy="225"/>
                    <a:chOff x="4486" y="2450"/>
                    <a:chExt cx="1420" cy="225"/>
                  </a:xfrm>
                </p:grpSpPr>
                <p:sp>
                  <p:nvSpPr>
                    <p:cNvPr id="748615" name="AutoShape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86" y="2450"/>
                      <a:ext cx="1420" cy="225"/>
                    </a:xfrm>
                    <a:prstGeom prst="roundRect">
                      <a:avLst>
                        <a:gd name="adj" fmla="val 444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9" name="Group 7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486" y="2450"/>
                      <a:ext cx="1410" cy="218"/>
                      <a:chOff x="4486" y="2450"/>
                      <a:chExt cx="1410" cy="218"/>
                    </a:xfrm>
                  </p:grpSpPr>
                  <p:sp>
                    <p:nvSpPr>
                      <p:cNvPr id="748617" name="AutoShape 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486" y="2450"/>
                        <a:ext cx="1410" cy="218"/>
                      </a:xfrm>
                      <a:prstGeom prst="roundRect">
                        <a:avLst>
                          <a:gd name="adj" fmla="val 458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0" name="Group 7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486" y="2450"/>
                        <a:ext cx="1400" cy="218"/>
                        <a:chOff x="4486" y="2450"/>
                        <a:chExt cx="1400" cy="218"/>
                      </a:xfrm>
                    </p:grpSpPr>
                    <p:sp>
                      <p:nvSpPr>
                        <p:cNvPr id="748619" name="AutoShape 7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486" y="2450"/>
                          <a:ext cx="1400" cy="210"/>
                        </a:xfrm>
                        <a:prstGeom prst="roundRect">
                          <a:avLst>
                            <a:gd name="adj" fmla="val 472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1" name="Group 7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486" y="2450"/>
                          <a:ext cx="1393" cy="218"/>
                          <a:chOff x="4486" y="2450"/>
                          <a:chExt cx="1393" cy="218"/>
                        </a:xfrm>
                      </p:grpSpPr>
                      <p:sp>
                        <p:nvSpPr>
                          <p:cNvPr id="748621" name="AutoShape 7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486" y="2450"/>
                            <a:ext cx="1393" cy="203"/>
                          </a:xfrm>
                          <a:prstGeom prst="roundRect">
                            <a:avLst>
                              <a:gd name="adj" fmla="val 491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748608" name="Group 7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486" y="2450"/>
                            <a:ext cx="1385" cy="218"/>
                            <a:chOff x="4486" y="2450"/>
                            <a:chExt cx="1385" cy="218"/>
                          </a:xfrm>
                        </p:grpSpPr>
                        <p:sp>
                          <p:nvSpPr>
                            <p:cNvPr id="748623" name="AutoShape 7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486" y="2450"/>
                              <a:ext cx="1385" cy="196"/>
                            </a:xfrm>
                            <a:prstGeom prst="roundRect">
                              <a:avLst>
                                <a:gd name="adj" fmla="val 509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748610" name="Group 80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4486" y="2450"/>
                              <a:ext cx="1379" cy="218"/>
                              <a:chOff x="4486" y="2450"/>
                              <a:chExt cx="1379" cy="218"/>
                            </a:xfrm>
                          </p:grpSpPr>
                          <p:sp>
                            <p:nvSpPr>
                              <p:cNvPr id="748625" name="AutoShape 8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4486" y="2450"/>
                                <a:ext cx="1379" cy="190"/>
                              </a:xfrm>
                              <a:prstGeom prst="roundRect">
                                <a:avLst>
                                  <a:gd name="adj" fmla="val 523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748612" name="Group 82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4486" y="2450"/>
                                <a:ext cx="1375" cy="218"/>
                                <a:chOff x="4486" y="2450"/>
                                <a:chExt cx="1375" cy="218"/>
                              </a:xfrm>
                            </p:grpSpPr>
                            <p:sp>
                              <p:nvSpPr>
                                <p:cNvPr id="748627" name="AutoShape 8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86" y="2450"/>
                                  <a:ext cx="1375" cy="185"/>
                                </a:xfrm>
                                <a:prstGeom prst="roundRect">
                                  <a:avLst>
                                    <a:gd name="adj" fmla="val 54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28" name="AutoShape 8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86" y="2450"/>
                                  <a:ext cx="1374" cy="185"/>
                                </a:xfrm>
                                <a:prstGeom prst="roundRect">
                                  <a:avLst>
                                    <a:gd name="adj" fmla="val 54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29" name="AutoShape 8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86" y="2450"/>
                                  <a:ext cx="1374" cy="185"/>
                                </a:xfrm>
                                <a:prstGeom prst="roundRect">
                                  <a:avLst>
                                    <a:gd name="adj" fmla="val 54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30" name="AutoShape 8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86" y="2450"/>
                                  <a:ext cx="1374" cy="185"/>
                                </a:xfrm>
                                <a:prstGeom prst="roundRect">
                                  <a:avLst>
                                    <a:gd name="adj" fmla="val 54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31" name="AutoShape 8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86" y="2450"/>
                                  <a:ext cx="1374" cy="184"/>
                                </a:xfrm>
                                <a:prstGeom prst="roundRect">
                                  <a:avLst>
                                    <a:gd name="adj" fmla="val 54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32" name="AutoShape 8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86" y="2450"/>
                                  <a:ext cx="1373" cy="184"/>
                                </a:xfrm>
                                <a:prstGeom prst="roundRect">
                                  <a:avLst>
                                    <a:gd name="adj" fmla="val 54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33" name="AutoShape 8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86" y="2450"/>
                                  <a:ext cx="1190" cy="218"/>
                                </a:xfrm>
                                <a:prstGeom prst="roundRect">
                                  <a:avLst>
                                    <a:gd name="adj" fmla="val 54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Minimum (0 cm</a:t>
                                  </a:r>
                                  <a:r>
                                    <a:rPr lang="en-GB" b="1" baseline="33000" dirty="0">
                                      <a:solidFill>
                                        <a:schemeClr val="tx1"/>
                                      </a:solidFill>
                                    </a:rPr>
                                    <a:t>-1</a:t>
                                  </a: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)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grpSp>
        <p:nvGrpSpPr>
          <p:cNvPr id="748614" name="Group 90"/>
          <p:cNvGrpSpPr>
            <a:grpSpLocks/>
          </p:cNvGrpSpPr>
          <p:nvPr/>
        </p:nvGrpSpPr>
        <p:grpSpPr bwMode="auto">
          <a:xfrm>
            <a:off x="6336001" y="5390486"/>
            <a:ext cx="1929600" cy="810805"/>
            <a:chOff x="4400" y="3743"/>
            <a:chExt cx="1340" cy="563"/>
          </a:xfrm>
        </p:grpSpPr>
        <p:sp>
          <p:nvSpPr>
            <p:cNvPr id="748635" name="AutoShape 91"/>
            <p:cNvSpPr>
              <a:spLocks noChangeArrowheads="1"/>
            </p:cNvSpPr>
            <p:nvPr/>
          </p:nvSpPr>
          <p:spPr bwMode="auto">
            <a:xfrm>
              <a:off x="4400" y="3743"/>
              <a:ext cx="1340" cy="563"/>
            </a:xfrm>
            <a:prstGeom prst="roundRect">
              <a:avLst>
                <a:gd name="adj" fmla="val 176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48616" name="Group 92"/>
            <p:cNvGrpSpPr>
              <a:grpSpLocks/>
            </p:cNvGrpSpPr>
            <p:nvPr/>
          </p:nvGrpSpPr>
          <p:grpSpPr bwMode="auto">
            <a:xfrm>
              <a:off x="4400" y="3743"/>
              <a:ext cx="1326" cy="549"/>
              <a:chOff x="4400" y="3743"/>
              <a:chExt cx="1326" cy="549"/>
            </a:xfrm>
          </p:grpSpPr>
          <p:sp>
            <p:nvSpPr>
              <p:cNvPr id="748637" name="AutoShape 93"/>
              <p:cNvSpPr>
                <a:spLocks noChangeArrowheads="1"/>
              </p:cNvSpPr>
              <p:nvPr/>
            </p:nvSpPr>
            <p:spPr bwMode="auto">
              <a:xfrm>
                <a:off x="4400" y="3743"/>
                <a:ext cx="1326" cy="549"/>
              </a:xfrm>
              <a:prstGeom prst="roundRect">
                <a:avLst>
                  <a:gd name="adj" fmla="val 181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48618" name="Group 94"/>
              <p:cNvGrpSpPr>
                <a:grpSpLocks/>
              </p:cNvGrpSpPr>
              <p:nvPr/>
            </p:nvGrpSpPr>
            <p:grpSpPr bwMode="auto">
              <a:xfrm>
                <a:off x="4400" y="3743"/>
                <a:ext cx="1313" cy="536"/>
                <a:chOff x="4400" y="3743"/>
                <a:chExt cx="1313" cy="536"/>
              </a:xfrm>
            </p:grpSpPr>
            <p:sp>
              <p:nvSpPr>
                <p:cNvPr id="748639" name="AutoShape 95"/>
                <p:cNvSpPr>
                  <a:spLocks noChangeArrowheads="1"/>
                </p:cNvSpPr>
                <p:nvPr/>
              </p:nvSpPr>
              <p:spPr bwMode="auto">
                <a:xfrm>
                  <a:off x="4400" y="3743"/>
                  <a:ext cx="1313" cy="536"/>
                </a:xfrm>
                <a:prstGeom prst="roundRect">
                  <a:avLst>
                    <a:gd name="adj" fmla="val 185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48620" name="Group 96"/>
                <p:cNvGrpSpPr>
                  <a:grpSpLocks/>
                </p:cNvGrpSpPr>
                <p:nvPr/>
              </p:nvGrpSpPr>
              <p:grpSpPr bwMode="auto">
                <a:xfrm>
                  <a:off x="4400" y="3743"/>
                  <a:ext cx="1301" cy="525"/>
                  <a:chOff x="4400" y="3743"/>
                  <a:chExt cx="1301" cy="525"/>
                </a:xfrm>
              </p:grpSpPr>
              <p:sp>
                <p:nvSpPr>
                  <p:cNvPr id="748641" name="AutoShape 97"/>
                  <p:cNvSpPr>
                    <a:spLocks noChangeArrowheads="1"/>
                  </p:cNvSpPr>
                  <p:nvPr/>
                </p:nvSpPr>
                <p:spPr bwMode="auto">
                  <a:xfrm>
                    <a:off x="4400" y="3743"/>
                    <a:ext cx="1301" cy="525"/>
                  </a:xfrm>
                  <a:prstGeom prst="roundRect">
                    <a:avLst>
                      <a:gd name="adj" fmla="val 190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48622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4400" y="3743"/>
                    <a:ext cx="1290" cy="514"/>
                    <a:chOff x="4400" y="3743"/>
                    <a:chExt cx="1290" cy="514"/>
                  </a:xfrm>
                </p:grpSpPr>
                <p:sp>
                  <p:nvSpPr>
                    <p:cNvPr id="748643" name="AutoShape 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00" y="3743"/>
                      <a:ext cx="1290" cy="514"/>
                    </a:xfrm>
                    <a:prstGeom prst="roundRect">
                      <a:avLst>
                        <a:gd name="adj" fmla="val 194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48624" name="Group 1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400" y="3743"/>
                      <a:ext cx="1280" cy="503"/>
                      <a:chOff x="4400" y="3743"/>
                      <a:chExt cx="1280" cy="503"/>
                    </a:xfrm>
                  </p:grpSpPr>
                  <p:sp>
                    <p:nvSpPr>
                      <p:cNvPr id="748645" name="AutoShape 10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400" y="3743"/>
                        <a:ext cx="1280" cy="503"/>
                      </a:xfrm>
                      <a:prstGeom prst="roundRect">
                        <a:avLst>
                          <a:gd name="adj" fmla="val 199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48626" name="Group 10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400" y="3743"/>
                        <a:ext cx="1271" cy="493"/>
                        <a:chOff x="4400" y="3743"/>
                        <a:chExt cx="1271" cy="493"/>
                      </a:xfrm>
                    </p:grpSpPr>
                    <p:sp>
                      <p:nvSpPr>
                        <p:cNvPr id="748647" name="AutoShape 10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400" y="3743"/>
                          <a:ext cx="1271" cy="493"/>
                        </a:xfrm>
                        <a:prstGeom prst="roundRect">
                          <a:avLst>
                            <a:gd name="adj" fmla="val 199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48634" name="Group 10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400" y="3743"/>
                          <a:ext cx="1263" cy="488"/>
                          <a:chOff x="4400" y="3743"/>
                          <a:chExt cx="1263" cy="488"/>
                        </a:xfrm>
                      </p:grpSpPr>
                      <p:sp>
                        <p:nvSpPr>
                          <p:cNvPr id="748649" name="AutoShape 10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400" y="3743"/>
                            <a:ext cx="1263" cy="488"/>
                          </a:xfrm>
                          <a:prstGeom prst="roundRect">
                            <a:avLst>
                              <a:gd name="adj" fmla="val 204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748636" name="Group 10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400" y="3743"/>
                            <a:ext cx="1255" cy="481"/>
                            <a:chOff x="4400" y="3743"/>
                            <a:chExt cx="1255" cy="481"/>
                          </a:xfrm>
                        </p:grpSpPr>
                        <p:sp>
                          <p:nvSpPr>
                            <p:cNvPr id="748651" name="AutoShape 10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400" y="3743"/>
                              <a:ext cx="1255" cy="481"/>
                            </a:xfrm>
                            <a:prstGeom prst="roundRect">
                              <a:avLst>
                                <a:gd name="adj" fmla="val 208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748638" name="Group 108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4400" y="3743"/>
                              <a:ext cx="1249" cy="474"/>
                              <a:chOff x="4400" y="3743"/>
                              <a:chExt cx="1249" cy="474"/>
                            </a:xfrm>
                          </p:grpSpPr>
                          <p:sp>
                            <p:nvSpPr>
                              <p:cNvPr id="748653" name="AutoShape 10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4400" y="3743"/>
                                <a:ext cx="1249" cy="474"/>
                              </a:xfrm>
                              <a:prstGeom prst="roundRect">
                                <a:avLst>
                                  <a:gd name="adj" fmla="val 208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748640" name="Group 110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4400" y="3743"/>
                                <a:ext cx="1244" cy="470"/>
                                <a:chOff x="4400" y="3743"/>
                                <a:chExt cx="1244" cy="470"/>
                              </a:xfrm>
                            </p:grpSpPr>
                            <p:sp>
                              <p:nvSpPr>
                                <p:cNvPr id="748655" name="AutoShape 11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00" y="3743"/>
                                  <a:ext cx="1244" cy="470"/>
                                </a:xfrm>
                                <a:prstGeom prst="roundRect">
                                  <a:avLst>
                                    <a:gd name="adj" fmla="val 208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56" name="AutoShape 11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00" y="3743"/>
                                  <a:ext cx="1244" cy="469"/>
                                </a:xfrm>
                                <a:prstGeom prst="roundRect">
                                  <a:avLst>
                                    <a:gd name="adj" fmla="val 213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57" name="AutoShape 11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00" y="3743"/>
                                  <a:ext cx="1243" cy="469"/>
                                </a:xfrm>
                                <a:prstGeom prst="roundRect">
                                  <a:avLst>
                                    <a:gd name="adj" fmla="val 213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58" name="AutoShape 11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00" y="3743"/>
                                  <a:ext cx="1243" cy="469"/>
                                </a:xfrm>
                                <a:prstGeom prst="roundRect">
                                  <a:avLst>
                                    <a:gd name="adj" fmla="val 213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59" name="AutoShape 11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00" y="3743"/>
                                  <a:ext cx="1243" cy="468"/>
                                </a:xfrm>
                                <a:prstGeom prst="roundRect">
                                  <a:avLst>
                                    <a:gd name="adj" fmla="val 213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60" name="AutoShape 11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00" y="3743"/>
                                  <a:ext cx="1243" cy="467"/>
                                </a:xfrm>
                                <a:prstGeom prst="roundRect">
                                  <a:avLst>
                                    <a:gd name="adj" fmla="val 213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48661" name="AutoShape 11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400" y="3743"/>
                                  <a:ext cx="1075" cy="440"/>
                                </a:xfrm>
                                <a:prstGeom prst="roundRect">
                                  <a:avLst>
                                    <a:gd name="adj" fmla="val 213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b="1" dirty="0" err="1">
                                      <a:solidFill>
                                        <a:schemeClr val="tx1"/>
                                      </a:solidFill>
                                    </a:rPr>
                                    <a:t>Pseudorotation</a:t>
                                  </a:r>
                                  <a:endParaRPr lang="en-GB" b="1" dirty="0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barrier (43 cm</a:t>
                                  </a:r>
                                  <a:r>
                                    <a:rPr lang="en-GB" b="1" baseline="33000" dirty="0">
                                      <a:solidFill>
                                        <a:schemeClr val="tx1"/>
                                      </a:solidFill>
                                    </a:rPr>
                                    <a:t>-1</a:t>
                                  </a: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)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7841" y="226105"/>
            <a:ext cx="8930880" cy="882812"/>
            <a:chOff x="61" y="157"/>
            <a:chExt cx="6202" cy="613"/>
          </a:xfrm>
        </p:grpSpPr>
        <p:sp>
          <p:nvSpPr>
            <p:cNvPr id="750595" name="AutoShape 3"/>
            <p:cNvSpPr>
              <a:spLocks noChangeArrowheads="1"/>
            </p:cNvSpPr>
            <p:nvPr/>
          </p:nvSpPr>
          <p:spPr bwMode="auto">
            <a:xfrm>
              <a:off x="61" y="157"/>
              <a:ext cx="6202" cy="407"/>
            </a:xfrm>
            <a:prstGeom prst="roundRect">
              <a:avLst>
                <a:gd name="adj" fmla="val 245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61" y="157"/>
              <a:ext cx="6184" cy="613"/>
              <a:chOff x="61" y="157"/>
              <a:chExt cx="6184" cy="613"/>
            </a:xfrm>
          </p:grpSpPr>
          <p:sp>
            <p:nvSpPr>
              <p:cNvPr id="750597" name="AutoShape 5"/>
              <p:cNvSpPr>
                <a:spLocks noChangeArrowheads="1"/>
              </p:cNvSpPr>
              <p:nvPr/>
            </p:nvSpPr>
            <p:spPr bwMode="auto">
              <a:xfrm>
                <a:off x="61" y="157"/>
                <a:ext cx="6184" cy="389"/>
              </a:xfrm>
              <a:prstGeom prst="roundRect">
                <a:avLst>
                  <a:gd name="adj" fmla="val 255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61" y="157"/>
                <a:ext cx="6167" cy="613"/>
                <a:chOff x="61" y="157"/>
                <a:chExt cx="6167" cy="613"/>
              </a:xfrm>
            </p:grpSpPr>
            <p:sp>
              <p:nvSpPr>
                <p:cNvPr id="750599" name="AutoShape 7"/>
                <p:cNvSpPr>
                  <a:spLocks noChangeArrowheads="1"/>
                </p:cNvSpPr>
                <p:nvPr/>
              </p:nvSpPr>
              <p:spPr bwMode="auto">
                <a:xfrm>
                  <a:off x="61" y="157"/>
                  <a:ext cx="6167" cy="375"/>
                </a:xfrm>
                <a:prstGeom prst="roundRect">
                  <a:avLst>
                    <a:gd name="adj" fmla="val 264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61" y="157"/>
                  <a:ext cx="6152" cy="613"/>
                  <a:chOff x="61" y="157"/>
                  <a:chExt cx="6152" cy="613"/>
                </a:xfrm>
              </p:grpSpPr>
              <p:sp>
                <p:nvSpPr>
                  <p:cNvPr id="750601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61" y="157"/>
                    <a:ext cx="6152" cy="360"/>
                  </a:xfrm>
                  <a:prstGeom prst="roundRect">
                    <a:avLst>
                      <a:gd name="adj" fmla="val 278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6" name="Group 10"/>
                  <p:cNvGrpSpPr>
                    <a:grpSpLocks/>
                  </p:cNvGrpSpPr>
                  <p:nvPr/>
                </p:nvGrpSpPr>
                <p:grpSpPr bwMode="auto">
                  <a:xfrm>
                    <a:off x="61" y="157"/>
                    <a:ext cx="6137" cy="613"/>
                    <a:chOff x="61" y="157"/>
                    <a:chExt cx="6137" cy="613"/>
                  </a:xfrm>
                </p:grpSpPr>
                <p:sp>
                  <p:nvSpPr>
                    <p:cNvPr id="750603" name="AutoShape 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1" y="157"/>
                      <a:ext cx="6137" cy="346"/>
                    </a:xfrm>
                    <a:prstGeom prst="roundRect">
                      <a:avLst>
                        <a:gd name="adj" fmla="val 287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" name="Group 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" y="157"/>
                      <a:ext cx="6125" cy="613"/>
                      <a:chOff x="61" y="157"/>
                      <a:chExt cx="6125" cy="613"/>
                    </a:xfrm>
                  </p:grpSpPr>
                  <p:sp>
                    <p:nvSpPr>
                      <p:cNvPr id="750605" name="AutoShape 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1" y="157"/>
                        <a:ext cx="6125" cy="334"/>
                      </a:xfrm>
                      <a:prstGeom prst="roundRect">
                        <a:avLst>
                          <a:gd name="adj" fmla="val 296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" name="Group 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1" y="157"/>
                        <a:ext cx="6112" cy="613"/>
                        <a:chOff x="61" y="157"/>
                        <a:chExt cx="6112" cy="613"/>
                      </a:xfrm>
                    </p:grpSpPr>
                    <p:sp>
                      <p:nvSpPr>
                        <p:cNvPr id="750607" name="AutoShape 1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1" y="157"/>
                          <a:ext cx="6112" cy="323"/>
                        </a:xfrm>
                        <a:prstGeom prst="roundRect">
                          <a:avLst>
                            <a:gd name="adj" fmla="val 310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9" name="Group 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1" y="157"/>
                          <a:ext cx="6100" cy="613"/>
                          <a:chOff x="61" y="157"/>
                          <a:chExt cx="6100" cy="613"/>
                        </a:xfrm>
                      </p:grpSpPr>
                      <p:sp>
                        <p:nvSpPr>
                          <p:cNvPr id="750609" name="AutoShape 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1" y="157"/>
                            <a:ext cx="6100" cy="311"/>
                          </a:xfrm>
                          <a:prstGeom prst="roundRect">
                            <a:avLst>
                              <a:gd name="adj" fmla="val 319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10" name="Group 1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1" y="157"/>
                            <a:ext cx="6089" cy="613"/>
                            <a:chOff x="61" y="157"/>
                            <a:chExt cx="6089" cy="613"/>
                          </a:xfrm>
                        </p:grpSpPr>
                        <p:sp>
                          <p:nvSpPr>
                            <p:cNvPr id="750611" name="AutoShape 1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1" y="157"/>
                              <a:ext cx="6089" cy="303"/>
                            </a:xfrm>
                            <a:prstGeom prst="roundRect">
                              <a:avLst>
                                <a:gd name="adj" fmla="val 329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11" name="Group 20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61" y="157"/>
                              <a:ext cx="6078" cy="613"/>
                              <a:chOff x="61" y="157"/>
                              <a:chExt cx="6078" cy="613"/>
                            </a:xfrm>
                          </p:grpSpPr>
                          <p:sp>
                            <p:nvSpPr>
                              <p:cNvPr id="750613" name="AutoShape 2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61" y="157"/>
                                <a:ext cx="6078" cy="292"/>
                              </a:xfrm>
                              <a:prstGeom prst="roundRect">
                                <a:avLst>
                                  <a:gd name="adj" fmla="val 338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12" name="Group 22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61" y="157"/>
                                <a:ext cx="6071" cy="613"/>
                                <a:chOff x="61" y="157"/>
                                <a:chExt cx="6071" cy="613"/>
                              </a:xfrm>
                            </p:grpSpPr>
                            <p:sp>
                              <p:nvSpPr>
                                <p:cNvPr id="750615" name="AutoShape 2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61" y="157"/>
                                  <a:ext cx="6071" cy="285"/>
                                </a:xfrm>
                                <a:prstGeom prst="roundRect">
                                  <a:avLst>
                                    <a:gd name="adj" fmla="val 35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16" name="AutoShape 2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61" y="157"/>
                                  <a:ext cx="6071" cy="285"/>
                                </a:xfrm>
                                <a:prstGeom prst="roundRect">
                                  <a:avLst>
                                    <a:gd name="adj" fmla="val 35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17" name="AutoShape 2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61" y="157"/>
                                  <a:ext cx="6071" cy="285"/>
                                </a:xfrm>
                                <a:prstGeom prst="roundRect">
                                  <a:avLst>
                                    <a:gd name="adj" fmla="val 35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18" name="AutoShape 2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61" y="157"/>
                                  <a:ext cx="6070" cy="285"/>
                                </a:xfrm>
                                <a:prstGeom prst="roundRect">
                                  <a:avLst>
                                    <a:gd name="adj" fmla="val 35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19" name="AutoShape 2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61" y="157"/>
                                  <a:ext cx="6068" cy="284"/>
                                </a:xfrm>
                                <a:prstGeom prst="roundRect">
                                  <a:avLst>
                                    <a:gd name="adj" fmla="val 35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20" name="AutoShape 2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61" y="157"/>
                                  <a:ext cx="6068" cy="283"/>
                                </a:xfrm>
                                <a:prstGeom prst="roundRect">
                                  <a:avLst>
                                    <a:gd name="adj" fmla="val 35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21" name="AutoShape 2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61" y="157"/>
                                  <a:ext cx="6068" cy="283"/>
                                </a:xfrm>
                                <a:prstGeom prst="roundRect">
                                  <a:avLst>
                                    <a:gd name="adj" fmla="val 35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22" name="AutoShape 3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61" y="157"/>
                                  <a:ext cx="6068" cy="283"/>
                                </a:xfrm>
                                <a:prstGeom prst="roundRect">
                                  <a:avLst>
                                    <a:gd name="adj" fmla="val 35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23" name="AutoShape 3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61" y="157"/>
                                  <a:ext cx="6066" cy="283"/>
                                </a:xfrm>
                                <a:prstGeom prst="roundRect">
                                  <a:avLst>
                                    <a:gd name="adj" fmla="val 35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24" name="AutoShape 3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61" y="157"/>
                                  <a:ext cx="6066" cy="282"/>
                                </a:xfrm>
                                <a:prstGeom prst="roundRect">
                                  <a:avLst>
                                    <a:gd name="adj" fmla="val 35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25" name="AutoShape 3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61" y="157"/>
                                  <a:ext cx="5276" cy="613"/>
                                </a:xfrm>
                                <a:prstGeom prst="roundRect">
                                  <a:avLst>
                                    <a:gd name="adj" fmla="val 35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3266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  <a:tab pos="8536446" algn="l"/>
                                    </a:tabLst>
                                  </a:pPr>
                                  <a:r>
                                    <a:rPr lang="en-GB" sz="2900" b="1" dirty="0"/>
                                    <a:t>Two-dimensional model potential for v</a:t>
                                  </a:r>
                                  <a:r>
                                    <a:rPr lang="en-GB" sz="2900" b="1" baseline="-33000" dirty="0"/>
                                    <a:t>4</a:t>
                                  </a:r>
                                  <a:r>
                                    <a:rPr lang="en-GB" sz="2900" b="1" dirty="0"/>
                                    <a:t> vibration</a:t>
                                  </a:r>
                                </a:p>
                                <a:p>
                                  <a:pPr>
                                    <a:lnSpc>
                                      <a:spcPts val="3266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  <a:tab pos="8536446" algn="l"/>
                                    </a:tabLst>
                                  </a:pPr>
                                  <a:r>
                                    <a:rPr lang="en-GB" sz="2900" b="1" dirty="0"/>
                                    <a:t>                 in X</a:t>
                                  </a:r>
                                  <a:r>
                                    <a:rPr lang="en-GB" sz="2900" b="1" baseline="-33000" dirty="0"/>
                                    <a:t>2</a:t>
                                  </a:r>
                                  <a:r>
                                    <a:rPr lang="en-GB" sz="2900" b="1" dirty="0"/>
                                    <a:t>A</a:t>
                                  </a:r>
                                  <a:r>
                                    <a:rPr lang="en-GB" sz="2900" b="1" baseline="-33000" dirty="0"/>
                                    <a:t>2</a:t>
                                  </a:r>
                                  <a:r>
                                    <a:rPr lang="en-GB" sz="2900" b="1" dirty="0"/>
                                    <a:t>' ground state of NO</a:t>
                                  </a:r>
                                  <a:r>
                                    <a:rPr lang="en-GB" sz="2900" b="1" baseline="-33000" dirty="0"/>
                                    <a:t>3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grpSp>
        <p:nvGrpSpPr>
          <p:cNvPr id="13" name="Group 34"/>
          <p:cNvGrpSpPr>
            <a:grpSpLocks/>
          </p:cNvGrpSpPr>
          <p:nvPr/>
        </p:nvGrpSpPr>
        <p:grpSpPr bwMode="auto">
          <a:xfrm>
            <a:off x="1656000" y="2212072"/>
            <a:ext cx="5175360" cy="1637452"/>
            <a:chOff x="1150" y="1550"/>
            <a:chExt cx="3594" cy="1137"/>
          </a:xfrm>
        </p:grpSpPr>
        <p:sp>
          <p:nvSpPr>
            <p:cNvPr id="750627" name="AutoShape 35"/>
            <p:cNvSpPr>
              <a:spLocks noChangeArrowheads="1"/>
            </p:cNvSpPr>
            <p:nvPr/>
          </p:nvSpPr>
          <p:spPr bwMode="auto">
            <a:xfrm>
              <a:off x="1150" y="1550"/>
              <a:ext cx="3594" cy="1137"/>
            </a:xfrm>
            <a:prstGeom prst="roundRect">
              <a:avLst>
                <a:gd name="adj" fmla="val 88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" name="Group 36"/>
            <p:cNvGrpSpPr>
              <a:grpSpLocks/>
            </p:cNvGrpSpPr>
            <p:nvPr/>
          </p:nvGrpSpPr>
          <p:grpSpPr bwMode="auto">
            <a:xfrm>
              <a:off x="1150" y="1550"/>
              <a:ext cx="3576" cy="1119"/>
              <a:chOff x="1150" y="1550"/>
              <a:chExt cx="3576" cy="1119"/>
            </a:xfrm>
          </p:grpSpPr>
          <p:sp>
            <p:nvSpPr>
              <p:cNvPr id="750629" name="AutoShape 37"/>
              <p:cNvSpPr>
                <a:spLocks noChangeArrowheads="1"/>
              </p:cNvSpPr>
              <p:nvPr/>
            </p:nvSpPr>
            <p:spPr bwMode="auto">
              <a:xfrm>
                <a:off x="1150" y="1550"/>
                <a:ext cx="3576" cy="1119"/>
              </a:xfrm>
              <a:prstGeom prst="roundRect">
                <a:avLst>
                  <a:gd name="adj" fmla="val 88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5" name="Group 38"/>
              <p:cNvGrpSpPr>
                <a:grpSpLocks/>
              </p:cNvGrpSpPr>
              <p:nvPr/>
            </p:nvGrpSpPr>
            <p:grpSpPr bwMode="auto">
              <a:xfrm>
                <a:off x="1150" y="1550"/>
                <a:ext cx="3561" cy="1103"/>
                <a:chOff x="1150" y="1550"/>
                <a:chExt cx="3561" cy="1103"/>
              </a:xfrm>
            </p:grpSpPr>
            <p:sp>
              <p:nvSpPr>
                <p:cNvPr id="750631" name="AutoShape 39"/>
                <p:cNvSpPr>
                  <a:spLocks noChangeArrowheads="1"/>
                </p:cNvSpPr>
                <p:nvPr/>
              </p:nvSpPr>
              <p:spPr bwMode="auto">
                <a:xfrm>
                  <a:off x="1150" y="1550"/>
                  <a:ext cx="3561" cy="1103"/>
                </a:xfrm>
                <a:prstGeom prst="roundRect">
                  <a:avLst>
                    <a:gd name="adj" fmla="val 88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6" name="Group 40"/>
                <p:cNvGrpSpPr>
                  <a:grpSpLocks/>
                </p:cNvGrpSpPr>
                <p:nvPr/>
              </p:nvGrpSpPr>
              <p:grpSpPr bwMode="auto">
                <a:xfrm>
                  <a:off x="1150" y="1550"/>
                  <a:ext cx="3546" cy="1089"/>
                  <a:chOff x="1150" y="1550"/>
                  <a:chExt cx="3546" cy="1089"/>
                </a:xfrm>
              </p:grpSpPr>
              <p:sp>
                <p:nvSpPr>
                  <p:cNvPr id="750633" name="AutoShape 41"/>
                  <p:cNvSpPr>
                    <a:spLocks noChangeArrowheads="1"/>
                  </p:cNvSpPr>
                  <p:nvPr/>
                </p:nvSpPr>
                <p:spPr bwMode="auto">
                  <a:xfrm>
                    <a:off x="1150" y="1550"/>
                    <a:ext cx="3546" cy="1089"/>
                  </a:xfrm>
                  <a:prstGeom prst="roundRect">
                    <a:avLst>
                      <a:gd name="adj" fmla="val 88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7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1150" y="1550"/>
                    <a:ext cx="3532" cy="1074"/>
                    <a:chOff x="1150" y="1550"/>
                    <a:chExt cx="3532" cy="1074"/>
                  </a:xfrm>
                </p:grpSpPr>
                <p:sp>
                  <p:nvSpPr>
                    <p:cNvPr id="750635" name="AutoShape 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50" y="1550"/>
                      <a:ext cx="3532" cy="1074"/>
                    </a:xfrm>
                    <a:prstGeom prst="roundRect">
                      <a:avLst>
                        <a:gd name="adj" fmla="val 93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8" name="Group 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50" y="1550"/>
                      <a:ext cx="3517" cy="1060"/>
                      <a:chOff x="1150" y="1550"/>
                      <a:chExt cx="3517" cy="1060"/>
                    </a:xfrm>
                  </p:grpSpPr>
                  <p:sp>
                    <p:nvSpPr>
                      <p:cNvPr id="750637" name="AutoShape 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50" y="1550"/>
                        <a:ext cx="3517" cy="1060"/>
                      </a:xfrm>
                      <a:prstGeom prst="roundRect">
                        <a:avLst>
                          <a:gd name="adj" fmla="val 93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19" name="Group 4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150" y="1550"/>
                        <a:ext cx="3503" cy="1047"/>
                        <a:chOff x="1150" y="1550"/>
                        <a:chExt cx="3503" cy="1047"/>
                      </a:xfrm>
                    </p:grpSpPr>
                    <p:sp>
                      <p:nvSpPr>
                        <p:cNvPr id="750639" name="AutoShape 4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150" y="1550"/>
                          <a:ext cx="3503" cy="1047"/>
                        </a:xfrm>
                        <a:prstGeom prst="roundRect">
                          <a:avLst>
                            <a:gd name="adj" fmla="val 93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0" name="Group 4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150" y="1550"/>
                          <a:ext cx="3493" cy="1036"/>
                          <a:chOff x="1150" y="1550"/>
                          <a:chExt cx="3493" cy="1036"/>
                        </a:xfrm>
                      </p:grpSpPr>
                      <p:sp>
                        <p:nvSpPr>
                          <p:cNvPr id="750641" name="AutoShape 4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150" y="1550"/>
                            <a:ext cx="3493" cy="1036"/>
                          </a:xfrm>
                          <a:prstGeom prst="roundRect">
                            <a:avLst>
                              <a:gd name="adj" fmla="val 93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1" name="Group 5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50" y="1550"/>
                            <a:ext cx="3482" cy="1023"/>
                            <a:chOff x="1150" y="1550"/>
                            <a:chExt cx="3482" cy="1023"/>
                          </a:xfrm>
                        </p:grpSpPr>
                        <p:sp>
                          <p:nvSpPr>
                            <p:cNvPr id="750643" name="AutoShape 5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150" y="1550"/>
                              <a:ext cx="3482" cy="1023"/>
                            </a:xfrm>
                            <a:prstGeom prst="roundRect">
                              <a:avLst>
                                <a:gd name="adj" fmla="val 97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22" name="Group 52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150" y="1550"/>
                              <a:ext cx="3470" cy="1013"/>
                              <a:chOff x="1150" y="1550"/>
                              <a:chExt cx="3470" cy="1013"/>
                            </a:xfrm>
                          </p:grpSpPr>
                          <p:sp>
                            <p:nvSpPr>
                              <p:cNvPr id="750645" name="AutoShape 5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150" y="1550"/>
                                <a:ext cx="3470" cy="1013"/>
                              </a:xfrm>
                              <a:prstGeom prst="roundRect">
                                <a:avLst>
                                  <a:gd name="adj" fmla="val 97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23" name="Group 54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1150" y="1550"/>
                                <a:ext cx="3461" cy="1004"/>
                                <a:chOff x="1150" y="1550"/>
                                <a:chExt cx="3461" cy="1004"/>
                              </a:xfrm>
                            </p:grpSpPr>
                            <p:sp>
                              <p:nvSpPr>
                                <p:cNvPr id="750647" name="AutoShape 5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0" y="1550"/>
                                  <a:ext cx="3461" cy="1004"/>
                                </a:xfrm>
                                <a:prstGeom prst="roundRect">
                                  <a:avLst>
                                    <a:gd name="adj" fmla="val 9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48" name="AutoShape 5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0" y="1550"/>
                                  <a:ext cx="3460" cy="1004"/>
                                </a:xfrm>
                                <a:prstGeom prst="roundRect">
                                  <a:avLst>
                                    <a:gd name="adj" fmla="val 9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49" name="AutoShape 5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0" y="1550"/>
                                  <a:ext cx="3459" cy="1004"/>
                                </a:xfrm>
                                <a:prstGeom prst="roundRect">
                                  <a:avLst>
                                    <a:gd name="adj" fmla="val 9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50" name="AutoShape 5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0" y="1550"/>
                                  <a:ext cx="3459" cy="1004"/>
                                </a:xfrm>
                                <a:prstGeom prst="roundRect">
                                  <a:avLst>
                                    <a:gd name="adj" fmla="val 9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51" name="AutoShape 5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0" y="1550"/>
                                  <a:ext cx="3459" cy="1004"/>
                                </a:xfrm>
                                <a:prstGeom prst="roundRect">
                                  <a:avLst>
                                    <a:gd name="adj" fmla="val 9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52" name="AutoShape 6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0" y="1550"/>
                                  <a:ext cx="3459" cy="1004"/>
                                </a:xfrm>
                                <a:prstGeom prst="roundRect">
                                  <a:avLst>
                                    <a:gd name="adj" fmla="val 9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53" name="AutoShape 6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0" y="1550"/>
                                  <a:ext cx="3458" cy="1004"/>
                                </a:xfrm>
                                <a:prstGeom prst="roundRect">
                                  <a:avLst>
                                    <a:gd name="adj" fmla="val 9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54" name="AutoShape 6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0" y="1550"/>
                                  <a:ext cx="3458" cy="1003"/>
                                </a:xfrm>
                                <a:prstGeom prst="roundRect">
                                  <a:avLst>
                                    <a:gd name="adj" fmla="val 9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55" name="AutoShape 6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0" y="1550"/>
                                  <a:ext cx="3457" cy="1002"/>
                                </a:xfrm>
                                <a:prstGeom prst="roundRect">
                                  <a:avLst>
                                    <a:gd name="adj" fmla="val 9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56" name="AutoShape 6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0" y="1550"/>
                                  <a:ext cx="3456" cy="1001"/>
                                </a:xfrm>
                                <a:prstGeom prst="roundRect">
                                  <a:avLst>
                                    <a:gd name="adj" fmla="val 9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57" name="AutoShape 6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0" y="1550"/>
                                  <a:ext cx="2854" cy="908"/>
                                </a:xfrm>
                                <a:prstGeom prst="roundRect">
                                  <a:avLst>
                                    <a:gd name="adj" fmla="val 9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b="1" dirty="0" err="1">
                                      <a:solidFill>
                                        <a:schemeClr val="tx1"/>
                                      </a:solidFill>
                                    </a:rPr>
                                    <a:t>Diabatic</a:t>
                                  </a: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 frequency (</a:t>
                                  </a:r>
                                  <a:r>
                                    <a:rPr lang="en-GB" b="1" dirty="0" err="1">
                                      <a:solidFill>
                                        <a:schemeClr val="tx1"/>
                                      </a:solidFill>
                                    </a:rPr>
                                    <a:t>eV</a:t>
                                  </a: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)                      0.1295</a:t>
                                  </a:r>
                                </a:p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X/B gap (</a:t>
                                  </a:r>
                                  <a:r>
                                    <a:rPr lang="en-GB" b="1" dirty="0" err="1">
                                      <a:solidFill>
                                        <a:schemeClr val="tx1"/>
                                      </a:solidFill>
                                    </a:rPr>
                                    <a:t>eV</a:t>
                                  </a: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)                                         1.9516</a:t>
                                  </a:r>
                                </a:p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B state </a:t>
                                  </a:r>
                                  <a:r>
                                    <a:rPr lang="en-GB" b="1" dirty="0" err="1">
                                      <a:solidFill>
                                        <a:schemeClr val="tx1"/>
                                      </a:solidFill>
                                    </a:rPr>
                                    <a:t>Jahn</a:t>
                                  </a: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-Teller coupling (</a:t>
                                  </a:r>
                                  <a:r>
                                    <a:rPr lang="en-GB" b="1" dirty="0" err="1">
                                      <a:solidFill>
                                        <a:schemeClr val="tx1"/>
                                      </a:solidFill>
                                    </a:rPr>
                                    <a:t>eV</a:t>
                                  </a: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)       0.0785</a:t>
                                  </a:r>
                                </a:p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Pseudo </a:t>
                                  </a:r>
                                  <a:r>
                                    <a:rPr lang="en-GB" b="1" dirty="0" err="1">
                                      <a:solidFill>
                                        <a:schemeClr val="tx1"/>
                                      </a:solidFill>
                                    </a:rPr>
                                    <a:t>Jahn</a:t>
                                  </a: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-Teller coupling (</a:t>
                                  </a:r>
                                  <a:r>
                                    <a:rPr lang="en-GB" b="1" dirty="0" err="1">
                                      <a:solidFill>
                                        <a:schemeClr val="tx1"/>
                                      </a:solidFill>
                                    </a:rPr>
                                    <a:t>eV</a:t>
                                  </a:r>
                                  <a:r>
                                    <a:rPr lang="en-GB" b="1" dirty="0">
                                      <a:solidFill>
                                        <a:schemeClr val="tx1"/>
                                      </a:solidFill>
                                    </a:rPr>
                                    <a:t>)       0.3649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grpSp>
        <p:nvGrpSpPr>
          <p:cNvPr id="24" name="Group 66"/>
          <p:cNvGrpSpPr>
            <a:grpSpLocks/>
          </p:cNvGrpSpPr>
          <p:nvPr/>
        </p:nvGrpSpPr>
        <p:grpSpPr bwMode="auto">
          <a:xfrm>
            <a:off x="1658880" y="2684442"/>
            <a:ext cx="131040" cy="357157"/>
            <a:chOff x="1345" y="1486"/>
            <a:chExt cx="91" cy="248"/>
          </a:xfrm>
        </p:grpSpPr>
        <p:sp>
          <p:nvSpPr>
            <p:cNvPr id="750659" name="AutoShape 67"/>
            <p:cNvSpPr>
              <a:spLocks noChangeArrowheads="1"/>
            </p:cNvSpPr>
            <p:nvPr/>
          </p:nvSpPr>
          <p:spPr bwMode="auto">
            <a:xfrm>
              <a:off x="1350" y="1486"/>
              <a:ext cx="86" cy="248"/>
            </a:xfrm>
            <a:prstGeom prst="roundRect">
              <a:avLst>
                <a:gd name="adj" fmla="val 1162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5" name="Group 68"/>
            <p:cNvGrpSpPr>
              <a:grpSpLocks/>
            </p:cNvGrpSpPr>
            <p:nvPr/>
          </p:nvGrpSpPr>
          <p:grpSpPr bwMode="auto">
            <a:xfrm>
              <a:off x="1345" y="1486"/>
              <a:ext cx="89" cy="231"/>
              <a:chOff x="1345" y="1486"/>
              <a:chExt cx="89" cy="231"/>
            </a:xfrm>
          </p:grpSpPr>
          <p:sp>
            <p:nvSpPr>
              <p:cNvPr id="750661" name="AutoShape 69"/>
              <p:cNvSpPr>
                <a:spLocks noChangeArrowheads="1"/>
              </p:cNvSpPr>
              <p:nvPr/>
            </p:nvSpPr>
            <p:spPr bwMode="auto">
              <a:xfrm>
                <a:off x="1350" y="1486"/>
                <a:ext cx="71" cy="231"/>
              </a:xfrm>
              <a:prstGeom prst="roundRect">
                <a:avLst>
                  <a:gd name="adj" fmla="val 1426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6" name="Group 70"/>
              <p:cNvGrpSpPr>
                <a:grpSpLocks/>
              </p:cNvGrpSpPr>
              <p:nvPr/>
            </p:nvGrpSpPr>
            <p:grpSpPr bwMode="auto">
              <a:xfrm>
                <a:off x="1345" y="1486"/>
                <a:ext cx="89" cy="226"/>
                <a:chOff x="1345" y="1486"/>
                <a:chExt cx="89" cy="226"/>
              </a:xfrm>
            </p:grpSpPr>
            <p:sp>
              <p:nvSpPr>
                <p:cNvPr id="750663" name="AutoShape 71"/>
                <p:cNvSpPr>
                  <a:spLocks noChangeArrowheads="1"/>
                </p:cNvSpPr>
                <p:nvPr/>
              </p:nvSpPr>
              <p:spPr bwMode="auto">
                <a:xfrm>
                  <a:off x="1350" y="1486"/>
                  <a:ext cx="60" cy="215"/>
                </a:xfrm>
                <a:prstGeom prst="roundRect">
                  <a:avLst>
                    <a:gd name="adj" fmla="val 1667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27" name="Group 72"/>
                <p:cNvGrpSpPr>
                  <a:grpSpLocks/>
                </p:cNvGrpSpPr>
                <p:nvPr/>
              </p:nvGrpSpPr>
              <p:grpSpPr bwMode="auto">
                <a:xfrm>
                  <a:off x="1345" y="1486"/>
                  <a:ext cx="89" cy="226"/>
                  <a:chOff x="1345" y="1486"/>
                  <a:chExt cx="89" cy="226"/>
                </a:xfrm>
              </p:grpSpPr>
              <p:sp>
                <p:nvSpPr>
                  <p:cNvPr id="750665" name="AutoShape 73"/>
                  <p:cNvSpPr>
                    <a:spLocks noChangeArrowheads="1"/>
                  </p:cNvSpPr>
                  <p:nvPr/>
                </p:nvSpPr>
                <p:spPr bwMode="auto">
                  <a:xfrm>
                    <a:off x="1350" y="1486"/>
                    <a:ext cx="50" cy="203"/>
                  </a:xfrm>
                  <a:prstGeom prst="roundRect">
                    <a:avLst>
                      <a:gd name="adj" fmla="val 2000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8" name="Group 74"/>
                  <p:cNvGrpSpPr>
                    <a:grpSpLocks/>
                  </p:cNvGrpSpPr>
                  <p:nvPr/>
                </p:nvGrpSpPr>
                <p:grpSpPr bwMode="auto">
                  <a:xfrm>
                    <a:off x="1345" y="1486"/>
                    <a:ext cx="89" cy="226"/>
                    <a:chOff x="1345" y="1486"/>
                    <a:chExt cx="89" cy="226"/>
                  </a:xfrm>
                </p:grpSpPr>
                <p:sp>
                  <p:nvSpPr>
                    <p:cNvPr id="750667" name="AutoShape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50" y="1486"/>
                      <a:ext cx="39" cy="190"/>
                    </a:xfrm>
                    <a:prstGeom prst="roundRect">
                      <a:avLst>
                        <a:gd name="adj" fmla="val 2630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9" name="Group 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45" y="1486"/>
                      <a:ext cx="89" cy="226"/>
                      <a:chOff x="1345" y="1486"/>
                      <a:chExt cx="89" cy="226"/>
                    </a:xfrm>
                  </p:grpSpPr>
                  <p:sp>
                    <p:nvSpPr>
                      <p:cNvPr id="750669" name="AutoShape 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50" y="1486"/>
                        <a:ext cx="31" cy="179"/>
                      </a:xfrm>
                      <a:prstGeom prst="roundRect">
                        <a:avLst>
                          <a:gd name="adj" fmla="val 3333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0" name="Group 7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345" y="1486"/>
                        <a:ext cx="89" cy="226"/>
                        <a:chOff x="1345" y="1486"/>
                        <a:chExt cx="89" cy="226"/>
                      </a:xfrm>
                    </p:grpSpPr>
                    <p:sp>
                      <p:nvSpPr>
                        <p:cNvPr id="750671" name="AutoShape 7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50" y="1486"/>
                          <a:ext cx="24" cy="169"/>
                        </a:xfrm>
                        <a:prstGeom prst="roundRect">
                          <a:avLst>
                            <a:gd name="adj" fmla="val 4167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1" name="Group 8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345" y="1486"/>
                          <a:ext cx="89" cy="226"/>
                          <a:chOff x="1345" y="1486"/>
                          <a:chExt cx="89" cy="226"/>
                        </a:xfrm>
                      </p:grpSpPr>
                      <p:sp>
                        <p:nvSpPr>
                          <p:cNvPr id="750673" name="AutoShape 8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50" y="1486"/>
                            <a:ext cx="19" cy="160"/>
                          </a:xfrm>
                          <a:prstGeom prst="roundRect">
                            <a:avLst>
                              <a:gd name="adj" fmla="val 5556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750626" name="Group 8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45" y="1486"/>
                            <a:ext cx="89" cy="226"/>
                            <a:chOff x="1345" y="1486"/>
                            <a:chExt cx="89" cy="226"/>
                          </a:xfrm>
                        </p:grpSpPr>
                        <p:sp>
                          <p:nvSpPr>
                            <p:cNvPr id="750675" name="AutoShape 8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50" y="1486"/>
                              <a:ext cx="14" cy="151"/>
                            </a:xfrm>
                            <a:prstGeom prst="roundRect">
                              <a:avLst>
                                <a:gd name="adj" fmla="val 7139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750628" name="Group 84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45" y="1486"/>
                              <a:ext cx="89" cy="226"/>
                              <a:chOff x="1345" y="1486"/>
                              <a:chExt cx="89" cy="226"/>
                            </a:xfrm>
                          </p:grpSpPr>
                          <p:sp>
                            <p:nvSpPr>
                              <p:cNvPr id="750677" name="AutoShape 8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350" y="1486"/>
                                <a:ext cx="11" cy="144"/>
                              </a:xfrm>
                              <a:prstGeom prst="roundRect">
                                <a:avLst>
                                  <a:gd name="adj" fmla="val 10000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750630" name="Group 86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1345" y="1486"/>
                                <a:ext cx="89" cy="226"/>
                                <a:chOff x="1345" y="1486"/>
                                <a:chExt cx="89" cy="226"/>
                              </a:xfrm>
                            </p:grpSpPr>
                            <p:sp>
                              <p:nvSpPr>
                                <p:cNvPr id="750679" name="AutoShape 8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350" y="1486"/>
                                  <a:ext cx="7" cy="137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80" name="AutoShape 8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350" y="1486"/>
                                  <a:ext cx="7" cy="137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81" name="AutoShape 8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350" y="1486"/>
                                  <a:ext cx="7" cy="136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82" name="AutoShape 9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350" y="1486"/>
                                  <a:ext cx="7" cy="135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83" name="AutoShape 9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350" y="1486"/>
                                  <a:ext cx="7" cy="135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84" name="AutoShape 9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350" y="1486"/>
                                  <a:ext cx="7" cy="134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85" name="AutoShape 9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350" y="1486"/>
                                  <a:ext cx="7" cy="133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86" name="AutoShape 9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350" y="1486"/>
                                  <a:ext cx="7" cy="133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87" name="AutoShape 9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350" y="1486"/>
                                  <a:ext cx="7" cy="133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688" name="AutoShape 9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345" y="1486"/>
                                  <a:ext cx="89" cy="226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dirty="0">
                                      <a:solidFill>
                                        <a:schemeClr val="tx1"/>
                                      </a:solidFill>
                                    </a:rPr>
                                    <a:t>~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grpSp>
        <p:nvGrpSpPr>
          <p:cNvPr id="750632" name="Group 97"/>
          <p:cNvGrpSpPr>
            <a:grpSpLocks/>
          </p:cNvGrpSpPr>
          <p:nvPr/>
        </p:nvGrpSpPr>
        <p:grpSpPr bwMode="auto">
          <a:xfrm>
            <a:off x="1658880" y="2350327"/>
            <a:ext cx="131040" cy="357157"/>
            <a:chOff x="1152" y="1762"/>
            <a:chExt cx="91" cy="248"/>
          </a:xfrm>
        </p:grpSpPr>
        <p:sp>
          <p:nvSpPr>
            <p:cNvPr id="750690" name="AutoShape 98"/>
            <p:cNvSpPr>
              <a:spLocks noChangeArrowheads="1"/>
            </p:cNvSpPr>
            <p:nvPr/>
          </p:nvSpPr>
          <p:spPr bwMode="auto">
            <a:xfrm>
              <a:off x="1157" y="1762"/>
              <a:ext cx="86" cy="248"/>
            </a:xfrm>
            <a:prstGeom prst="roundRect">
              <a:avLst>
                <a:gd name="adj" fmla="val 1162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50634" name="Group 99"/>
            <p:cNvGrpSpPr>
              <a:grpSpLocks/>
            </p:cNvGrpSpPr>
            <p:nvPr/>
          </p:nvGrpSpPr>
          <p:grpSpPr bwMode="auto">
            <a:xfrm>
              <a:off x="1152" y="1762"/>
              <a:ext cx="89" cy="231"/>
              <a:chOff x="1152" y="1762"/>
              <a:chExt cx="89" cy="231"/>
            </a:xfrm>
          </p:grpSpPr>
          <p:sp>
            <p:nvSpPr>
              <p:cNvPr id="750692" name="AutoShape 100"/>
              <p:cNvSpPr>
                <a:spLocks noChangeArrowheads="1"/>
              </p:cNvSpPr>
              <p:nvPr/>
            </p:nvSpPr>
            <p:spPr bwMode="auto">
              <a:xfrm>
                <a:off x="1157" y="1762"/>
                <a:ext cx="71" cy="231"/>
              </a:xfrm>
              <a:prstGeom prst="roundRect">
                <a:avLst>
                  <a:gd name="adj" fmla="val 1426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50636" name="Group 101"/>
              <p:cNvGrpSpPr>
                <a:grpSpLocks/>
              </p:cNvGrpSpPr>
              <p:nvPr/>
            </p:nvGrpSpPr>
            <p:grpSpPr bwMode="auto">
              <a:xfrm>
                <a:off x="1152" y="1762"/>
                <a:ext cx="89" cy="226"/>
                <a:chOff x="1152" y="1762"/>
                <a:chExt cx="89" cy="226"/>
              </a:xfrm>
            </p:grpSpPr>
            <p:sp>
              <p:nvSpPr>
                <p:cNvPr id="750694" name="AutoShape 102"/>
                <p:cNvSpPr>
                  <a:spLocks noChangeArrowheads="1"/>
                </p:cNvSpPr>
                <p:nvPr/>
              </p:nvSpPr>
              <p:spPr bwMode="auto">
                <a:xfrm>
                  <a:off x="1157" y="1762"/>
                  <a:ext cx="60" cy="216"/>
                </a:xfrm>
                <a:prstGeom prst="roundRect">
                  <a:avLst>
                    <a:gd name="adj" fmla="val 1667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50638" name="Group 103"/>
                <p:cNvGrpSpPr>
                  <a:grpSpLocks/>
                </p:cNvGrpSpPr>
                <p:nvPr/>
              </p:nvGrpSpPr>
              <p:grpSpPr bwMode="auto">
                <a:xfrm>
                  <a:off x="1152" y="1762"/>
                  <a:ext cx="89" cy="226"/>
                  <a:chOff x="1152" y="1762"/>
                  <a:chExt cx="89" cy="226"/>
                </a:xfrm>
              </p:grpSpPr>
              <p:sp>
                <p:nvSpPr>
                  <p:cNvPr id="750696" name="AutoShape 104"/>
                  <p:cNvSpPr>
                    <a:spLocks noChangeArrowheads="1"/>
                  </p:cNvSpPr>
                  <p:nvPr/>
                </p:nvSpPr>
                <p:spPr bwMode="auto">
                  <a:xfrm>
                    <a:off x="1157" y="1762"/>
                    <a:ext cx="50" cy="204"/>
                  </a:xfrm>
                  <a:prstGeom prst="roundRect">
                    <a:avLst>
                      <a:gd name="adj" fmla="val 2000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50640" name="Group 105"/>
                  <p:cNvGrpSpPr>
                    <a:grpSpLocks/>
                  </p:cNvGrpSpPr>
                  <p:nvPr/>
                </p:nvGrpSpPr>
                <p:grpSpPr bwMode="auto">
                  <a:xfrm>
                    <a:off x="1152" y="1762"/>
                    <a:ext cx="89" cy="226"/>
                    <a:chOff x="1152" y="1762"/>
                    <a:chExt cx="89" cy="226"/>
                  </a:xfrm>
                </p:grpSpPr>
                <p:sp>
                  <p:nvSpPr>
                    <p:cNvPr id="750698" name="AutoShape 1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57" y="1762"/>
                      <a:ext cx="40" cy="191"/>
                    </a:xfrm>
                    <a:prstGeom prst="roundRect">
                      <a:avLst>
                        <a:gd name="adj" fmla="val 2500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50642" name="Group 10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52" y="1762"/>
                      <a:ext cx="89" cy="226"/>
                      <a:chOff x="1152" y="1762"/>
                      <a:chExt cx="89" cy="226"/>
                    </a:xfrm>
                  </p:grpSpPr>
                  <p:sp>
                    <p:nvSpPr>
                      <p:cNvPr id="750700" name="AutoShape 10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57" y="1762"/>
                        <a:ext cx="30" cy="180"/>
                      </a:xfrm>
                      <a:prstGeom prst="roundRect">
                        <a:avLst>
                          <a:gd name="adj" fmla="val 3333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50644" name="Group 10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152" y="1762"/>
                        <a:ext cx="89" cy="226"/>
                        <a:chOff x="1152" y="1762"/>
                        <a:chExt cx="89" cy="226"/>
                      </a:xfrm>
                    </p:grpSpPr>
                    <p:sp>
                      <p:nvSpPr>
                        <p:cNvPr id="750702" name="AutoShape 11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157" y="1762"/>
                          <a:ext cx="24" cy="168"/>
                        </a:xfrm>
                        <a:prstGeom prst="roundRect">
                          <a:avLst>
                            <a:gd name="adj" fmla="val 4167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50646" name="Group 11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152" y="1762"/>
                          <a:ext cx="89" cy="226"/>
                          <a:chOff x="1152" y="1762"/>
                          <a:chExt cx="89" cy="226"/>
                        </a:xfrm>
                      </p:grpSpPr>
                      <p:sp>
                        <p:nvSpPr>
                          <p:cNvPr id="750704" name="AutoShape 11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157" y="1762"/>
                            <a:ext cx="17" cy="160"/>
                          </a:xfrm>
                          <a:prstGeom prst="roundRect">
                            <a:avLst>
                              <a:gd name="adj" fmla="val 6250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750658" name="Group 11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52" y="1762"/>
                            <a:ext cx="89" cy="226"/>
                            <a:chOff x="1152" y="1762"/>
                            <a:chExt cx="89" cy="226"/>
                          </a:xfrm>
                        </p:grpSpPr>
                        <p:sp>
                          <p:nvSpPr>
                            <p:cNvPr id="750706" name="AutoShape 11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157" y="1762"/>
                              <a:ext cx="14" cy="152"/>
                            </a:xfrm>
                            <a:prstGeom prst="roundRect">
                              <a:avLst>
                                <a:gd name="adj" fmla="val 7139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750660" name="Group 115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152" y="1762"/>
                              <a:ext cx="89" cy="226"/>
                              <a:chOff x="1152" y="1762"/>
                              <a:chExt cx="89" cy="226"/>
                            </a:xfrm>
                          </p:grpSpPr>
                          <p:sp>
                            <p:nvSpPr>
                              <p:cNvPr id="750708" name="AutoShape 11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157" y="1762"/>
                                <a:ext cx="10" cy="143"/>
                              </a:xfrm>
                              <a:prstGeom prst="roundRect">
                                <a:avLst>
                                  <a:gd name="adj" fmla="val 10000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750662" name="Group 117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1152" y="1762"/>
                                <a:ext cx="89" cy="226"/>
                                <a:chOff x="1152" y="1762"/>
                                <a:chExt cx="89" cy="226"/>
                              </a:xfrm>
                            </p:grpSpPr>
                            <p:sp>
                              <p:nvSpPr>
                                <p:cNvPr id="750710" name="AutoShape 11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7" y="1762"/>
                                  <a:ext cx="7" cy="137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11" name="AutoShape 11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7" y="1762"/>
                                  <a:ext cx="7" cy="137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12" name="AutoShape 12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7" y="1762"/>
                                  <a:ext cx="7" cy="137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13" name="AutoShape 12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7" y="1762"/>
                                  <a:ext cx="7" cy="137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14" name="AutoShape 12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7" y="1762"/>
                                  <a:ext cx="7" cy="137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15" name="AutoShape 12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7" y="1762"/>
                                  <a:ext cx="7" cy="137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16" name="AutoShape 12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7" y="1762"/>
                                  <a:ext cx="7" cy="136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17" name="AutoShape 12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7" y="1762"/>
                                  <a:ext cx="7" cy="136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18" name="AutoShape 12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7" y="1762"/>
                                  <a:ext cx="6" cy="135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19" name="AutoShape 12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152" y="1762"/>
                                  <a:ext cx="89" cy="226"/>
                                </a:xfrm>
                                <a:prstGeom prst="roundRect">
                                  <a:avLst>
                                    <a:gd name="adj" fmla="val 16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dirty="0">
                                      <a:solidFill>
                                        <a:schemeClr val="tx1"/>
                                      </a:solidFill>
                                    </a:rPr>
                                    <a:t>~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sp>
        <p:nvSpPr>
          <p:cNvPr id="750720" name="Text Box 128"/>
          <p:cNvSpPr txBox="1">
            <a:spLocks noChangeArrowheads="1"/>
          </p:cNvSpPr>
          <p:nvPr/>
        </p:nvSpPr>
        <p:spPr bwMode="auto">
          <a:xfrm>
            <a:off x="1944000" y="2350327"/>
            <a:ext cx="149760" cy="319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  <a:spAutoFit/>
          </a:bodyPr>
          <a:lstStyle/>
          <a:p>
            <a:pPr>
              <a:lnSpc>
                <a:spcPts val="2517"/>
              </a:lnSpc>
              <a:buClr>
                <a:srgbClr val="000000"/>
              </a:buClr>
              <a:buSzPct val="45000"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GB" dirty="0">
                <a:solidFill>
                  <a:schemeClr val="tx1"/>
                </a:solidFill>
              </a:rPr>
              <a:t>~</a:t>
            </a:r>
          </a:p>
        </p:txBody>
      </p:sp>
      <p:pic>
        <p:nvPicPr>
          <p:cNvPr id="750721" name="Picture 1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59519"/>
            <a:ext cx="9144000" cy="1621610"/>
          </a:xfrm>
          <a:prstGeom prst="rect">
            <a:avLst/>
          </a:prstGeom>
          <a:noFill/>
        </p:spPr>
      </p:pic>
      <p:grpSp>
        <p:nvGrpSpPr>
          <p:cNvPr id="750664" name="Group 130"/>
          <p:cNvGrpSpPr>
            <a:grpSpLocks/>
          </p:cNvGrpSpPr>
          <p:nvPr/>
        </p:nvGrpSpPr>
        <p:grpSpPr bwMode="auto">
          <a:xfrm>
            <a:off x="2106721" y="414764"/>
            <a:ext cx="188640" cy="527095"/>
            <a:chOff x="1463" y="436"/>
            <a:chExt cx="131" cy="366"/>
          </a:xfrm>
        </p:grpSpPr>
        <p:sp>
          <p:nvSpPr>
            <p:cNvPr id="750723" name="AutoShape 131"/>
            <p:cNvSpPr>
              <a:spLocks noChangeArrowheads="1"/>
            </p:cNvSpPr>
            <p:nvPr/>
          </p:nvSpPr>
          <p:spPr bwMode="auto">
            <a:xfrm>
              <a:off x="1464" y="436"/>
              <a:ext cx="115" cy="366"/>
            </a:xfrm>
            <a:prstGeom prst="roundRect">
              <a:avLst>
                <a:gd name="adj" fmla="val 875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50666" name="Group 132"/>
            <p:cNvGrpSpPr>
              <a:grpSpLocks/>
            </p:cNvGrpSpPr>
            <p:nvPr/>
          </p:nvGrpSpPr>
          <p:grpSpPr bwMode="auto">
            <a:xfrm>
              <a:off x="1463" y="436"/>
              <a:ext cx="131" cy="349"/>
              <a:chOff x="1463" y="436"/>
              <a:chExt cx="131" cy="349"/>
            </a:xfrm>
          </p:grpSpPr>
          <p:sp>
            <p:nvSpPr>
              <p:cNvPr id="750725" name="AutoShape 133"/>
              <p:cNvSpPr>
                <a:spLocks noChangeArrowheads="1"/>
              </p:cNvSpPr>
              <p:nvPr/>
            </p:nvSpPr>
            <p:spPr bwMode="auto">
              <a:xfrm>
                <a:off x="1464" y="436"/>
                <a:ext cx="100" cy="349"/>
              </a:xfrm>
              <a:prstGeom prst="roundRect">
                <a:avLst>
                  <a:gd name="adj" fmla="val 100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50668" name="Group 134"/>
              <p:cNvGrpSpPr>
                <a:grpSpLocks/>
              </p:cNvGrpSpPr>
              <p:nvPr/>
            </p:nvGrpSpPr>
            <p:grpSpPr bwMode="auto">
              <a:xfrm>
                <a:off x="1463" y="436"/>
                <a:ext cx="131" cy="333"/>
                <a:chOff x="1463" y="436"/>
                <a:chExt cx="131" cy="333"/>
              </a:xfrm>
            </p:grpSpPr>
            <p:sp>
              <p:nvSpPr>
                <p:cNvPr id="750727" name="AutoShape 135"/>
                <p:cNvSpPr>
                  <a:spLocks noChangeArrowheads="1"/>
                </p:cNvSpPr>
                <p:nvPr/>
              </p:nvSpPr>
              <p:spPr bwMode="auto">
                <a:xfrm>
                  <a:off x="1464" y="436"/>
                  <a:ext cx="87" cy="333"/>
                </a:xfrm>
                <a:prstGeom prst="roundRect">
                  <a:avLst>
                    <a:gd name="adj" fmla="val 1162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50670" name="Group 136"/>
                <p:cNvGrpSpPr>
                  <a:grpSpLocks/>
                </p:cNvGrpSpPr>
                <p:nvPr/>
              </p:nvGrpSpPr>
              <p:grpSpPr bwMode="auto">
                <a:xfrm>
                  <a:off x="1463" y="436"/>
                  <a:ext cx="131" cy="319"/>
                  <a:chOff x="1463" y="436"/>
                  <a:chExt cx="131" cy="319"/>
                </a:xfrm>
              </p:grpSpPr>
              <p:sp>
                <p:nvSpPr>
                  <p:cNvPr id="750729" name="AutoShape 137"/>
                  <p:cNvSpPr>
                    <a:spLocks noChangeArrowheads="1"/>
                  </p:cNvSpPr>
                  <p:nvPr/>
                </p:nvSpPr>
                <p:spPr bwMode="auto">
                  <a:xfrm>
                    <a:off x="1464" y="436"/>
                    <a:ext cx="76" cy="319"/>
                  </a:xfrm>
                  <a:prstGeom prst="roundRect">
                    <a:avLst>
                      <a:gd name="adj" fmla="val 1315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50672" name="Group 138"/>
                  <p:cNvGrpSpPr>
                    <a:grpSpLocks/>
                  </p:cNvGrpSpPr>
                  <p:nvPr/>
                </p:nvGrpSpPr>
                <p:grpSpPr bwMode="auto">
                  <a:xfrm>
                    <a:off x="1463" y="436"/>
                    <a:ext cx="131" cy="306"/>
                    <a:chOff x="1463" y="436"/>
                    <a:chExt cx="131" cy="306"/>
                  </a:xfrm>
                </p:grpSpPr>
                <p:sp>
                  <p:nvSpPr>
                    <p:cNvPr id="750731" name="AutoShape 1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64" y="436"/>
                      <a:ext cx="65" cy="306"/>
                    </a:xfrm>
                    <a:prstGeom prst="roundRect">
                      <a:avLst>
                        <a:gd name="adj" fmla="val 1560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50674" name="Group 1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63" y="436"/>
                      <a:ext cx="131" cy="299"/>
                      <a:chOff x="1463" y="436"/>
                      <a:chExt cx="131" cy="299"/>
                    </a:xfrm>
                  </p:grpSpPr>
                  <p:sp>
                    <p:nvSpPr>
                      <p:cNvPr id="750733" name="AutoShape 1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64" y="436"/>
                        <a:ext cx="56" cy="295"/>
                      </a:xfrm>
                      <a:prstGeom prst="roundRect">
                        <a:avLst>
                          <a:gd name="adj" fmla="val 1782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50676" name="Group 14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63" y="436"/>
                        <a:ext cx="131" cy="299"/>
                        <a:chOff x="1463" y="436"/>
                        <a:chExt cx="131" cy="299"/>
                      </a:xfrm>
                    </p:grpSpPr>
                    <p:sp>
                      <p:nvSpPr>
                        <p:cNvPr id="750735" name="AutoShape 1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64" y="436"/>
                          <a:ext cx="48" cy="283"/>
                        </a:xfrm>
                        <a:prstGeom prst="roundRect">
                          <a:avLst>
                            <a:gd name="adj" fmla="val 2083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50678" name="Group 14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63" y="436"/>
                          <a:ext cx="131" cy="299"/>
                          <a:chOff x="1463" y="436"/>
                          <a:chExt cx="131" cy="299"/>
                        </a:xfrm>
                      </p:grpSpPr>
                      <p:sp>
                        <p:nvSpPr>
                          <p:cNvPr id="750737" name="AutoShape 14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64" y="436"/>
                            <a:ext cx="41" cy="274"/>
                          </a:xfrm>
                          <a:prstGeom prst="roundRect">
                            <a:avLst>
                              <a:gd name="adj" fmla="val 2500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750689" name="Group 14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463" y="436"/>
                            <a:ext cx="131" cy="299"/>
                            <a:chOff x="1463" y="436"/>
                            <a:chExt cx="131" cy="299"/>
                          </a:xfrm>
                        </p:grpSpPr>
                        <p:sp>
                          <p:nvSpPr>
                            <p:cNvPr id="750739" name="AutoShape 14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64" y="436"/>
                              <a:ext cx="34" cy="265"/>
                            </a:xfrm>
                            <a:prstGeom prst="roundRect">
                              <a:avLst>
                                <a:gd name="adj" fmla="val 2940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750691" name="Group 148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463" y="436"/>
                              <a:ext cx="131" cy="299"/>
                              <a:chOff x="1463" y="436"/>
                              <a:chExt cx="131" cy="299"/>
                            </a:xfrm>
                          </p:grpSpPr>
                          <p:sp>
                            <p:nvSpPr>
                              <p:cNvPr id="750741" name="AutoShape 14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64" y="436"/>
                                <a:ext cx="28" cy="256"/>
                              </a:xfrm>
                              <a:prstGeom prst="roundRect">
                                <a:avLst>
                                  <a:gd name="adj" fmla="val 3569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750693" name="Group 150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1463" y="436"/>
                                <a:ext cx="131" cy="299"/>
                                <a:chOff x="1463" y="436"/>
                                <a:chExt cx="131" cy="299"/>
                              </a:xfrm>
                            </p:grpSpPr>
                            <p:sp>
                              <p:nvSpPr>
                                <p:cNvPr id="750743" name="AutoShape 15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64" y="436"/>
                                  <a:ext cx="24" cy="249"/>
                                </a:xfrm>
                                <a:prstGeom prst="roundRect">
                                  <a:avLst>
                                    <a:gd name="adj" fmla="val 41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44" name="AutoShape 15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64" y="436"/>
                                  <a:ext cx="24" cy="249"/>
                                </a:xfrm>
                                <a:prstGeom prst="roundRect">
                                  <a:avLst>
                                    <a:gd name="adj" fmla="val 41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45" name="AutoShape 15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64" y="436"/>
                                  <a:ext cx="24" cy="248"/>
                                </a:xfrm>
                                <a:prstGeom prst="roundRect">
                                  <a:avLst>
                                    <a:gd name="adj" fmla="val 41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46" name="AutoShape 15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64" y="436"/>
                                  <a:ext cx="24" cy="248"/>
                                </a:xfrm>
                                <a:prstGeom prst="roundRect">
                                  <a:avLst>
                                    <a:gd name="adj" fmla="val 41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47" name="AutoShape 15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64" y="436"/>
                                  <a:ext cx="24" cy="248"/>
                                </a:xfrm>
                                <a:prstGeom prst="roundRect">
                                  <a:avLst>
                                    <a:gd name="adj" fmla="val 41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48" name="AutoShape 15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64" y="436"/>
                                  <a:ext cx="24" cy="247"/>
                                </a:xfrm>
                                <a:prstGeom prst="roundRect">
                                  <a:avLst>
                                    <a:gd name="adj" fmla="val 41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49" name="AutoShape 15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64" y="436"/>
                                  <a:ext cx="24" cy="246"/>
                                </a:xfrm>
                                <a:prstGeom prst="roundRect">
                                  <a:avLst>
                                    <a:gd name="adj" fmla="val 41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50" name="AutoShape 15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64" y="436"/>
                                  <a:ext cx="23" cy="245"/>
                                </a:xfrm>
                                <a:prstGeom prst="roundRect">
                                  <a:avLst>
                                    <a:gd name="adj" fmla="val 454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51" name="AutoShape 15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64" y="436"/>
                                  <a:ext cx="22" cy="245"/>
                                </a:xfrm>
                                <a:prstGeom prst="roundRect">
                                  <a:avLst>
                                    <a:gd name="adj" fmla="val 454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0752" name="AutoShape 16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63" y="436"/>
                                  <a:ext cx="131" cy="299"/>
                                </a:xfrm>
                                <a:prstGeom prst="roundRect">
                                  <a:avLst>
                                    <a:gd name="adj" fmla="val 454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3266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sz="2900" b="1" dirty="0"/>
                                    <a:t>~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764160" y="1708020"/>
            <a:ext cx="819360" cy="352837"/>
            <a:chOff x="2614" y="1186"/>
            <a:chExt cx="569" cy="245"/>
          </a:xfrm>
        </p:grpSpPr>
        <p:sp>
          <p:nvSpPr>
            <p:cNvPr id="752643" name="AutoShape 3"/>
            <p:cNvSpPr>
              <a:spLocks noChangeArrowheads="1"/>
            </p:cNvSpPr>
            <p:nvPr/>
          </p:nvSpPr>
          <p:spPr bwMode="auto">
            <a:xfrm>
              <a:off x="2614" y="1186"/>
              <a:ext cx="569" cy="245"/>
            </a:xfrm>
            <a:prstGeom prst="roundRect">
              <a:avLst>
                <a:gd name="adj" fmla="val 40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614" y="1186"/>
              <a:ext cx="549" cy="225"/>
              <a:chOff x="2614" y="1186"/>
              <a:chExt cx="549" cy="225"/>
            </a:xfrm>
          </p:grpSpPr>
          <p:sp>
            <p:nvSpPr>
              <p:cNvPr id="752645" name="AutoShape 5"/>
              <p:cNvSpPr>
                <a:spLocks noChangeArrowheads="1"/>
              </p:cNvSpPr>
              <p:nvPr/>
            </p:nvSpPr>
            <p:spPr bwMode="auto">
              <a:xfrm>
                <a:off x="2614" y="1186"/>
                <a:ext cx="549" cy="225"/>
              </a:xfrm>
              <a:prstGeom prst="roundRect">
                <a:avLst>
                  <a:gd name="adj" fmla="val 444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2614" y="1186"/>
                <a:ext cx="530" cy="218"/>
                <a:chOff x="2614" y="1186"/>
                <a:chExt cx="530" cy="218"/>
              </a:xfrm>
            </p:grpSpPr>
            <p:sp>
              <p:nvSpPr>
                <p:cNvPr id="752647" name="AutoShape 7"/>
                <p:cNvSpPr>
                  <a:spLocks noChangeArrowheads="1"/>
                </p:cNvSpPr>
                <p:nvPr/>
              </p:nvSpPr>
              <p:spPr bwMode="auto">
                <a:xfrm>
                  <a:off x="2614" y="1186"/>
                  <a:ext cx="530" cy="207"/>
                </a:xfrm>
                <a:prstGeom prst="roundRect">
                  <a:avLst>
                    <a:gd name="adj" fmla="val 481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2614" y="1186"/>
                  <a:ext cx="514" cy="218"/>
                  <a:chOff x="2614" y="1186"/>
                  <a:chExt cx="514" cy="218"/>
                </a:xfrm>
              </p:grpSpPr>
              <p:sp>
                <p:nvSpPr>
                  <p:cNvPr id="752649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2614" y="1186"/>
                    <a:ext cx="514" cy="194"/>
                  </a:xfrm>
                  <a:prstGeom prst="roundRect">
                    <a:avLst>
                      <a:gd name="adj" fmla="val 514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6" name="Group 10"/>
                  <p:cNvGrpSpPr>
                    <a:grpSpLocks/>
                  </p:cNvGrpSpPr>
                  <p:nvPr/>
                </p:nvGrpSpPr>
                <p:grpSpPr bwMode="auto">
                  <a:xfrm>
                    <a:off x="2614" y="1186"/>
                    <a:ext cx="498" cy="218"/>
                    <a:chOff x="2614" y="1186"/>
                    <a:chExt cx="498" cy="218"/>
                  </a:xfrm>
                </p:grpSpPr>
                <p:sp>
                  <p:nvSpPr>
                    <p:cNvPr id="752651" name="AutoShape 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14" y="1186"/>
                      <a:ext cx="498" cy="179"/>
                    </a:xfrm>
                    <a:prstGeom prst="roundRect">
                      <a:avLst>
                        <a:gd name="adj" fmla="val 560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" name="Group 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14" y="1186"/>
                      <a:ext cx="484" cy="218"/>
                      <a:chOff x="2614" y="1186"/>
                      <a:chExt cx="484" cy="218"/>
                    </a:xfrm>
                  </p:grpSpPr>
                  <p:sp>
                    <p:nvSpPr>
                      <p:cNvPr id="752653" name="AutoShape 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14" y="1186"/>
                        <a:ext cx="484" cy="165"/>
                      </a:xfrm>
                      <a:prstGeom prst="roundRect">
                        <a:avLst>
                          <a:gd name="adj" fmla="val 606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" name="Group 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614" y="1186"/>
                        <a:ext cx="484" cy="218"/>
                        <a:chOff x="2614" y="1186"/>
                        <a:chExt cx="484" cy="218"/>
                      </a:xfrm>
                    </p:grpSpPr>
                    <p:sp>
                      <p:nvSpPr>
                        <p:cNvPr id="752655" name="AutoShape 1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14" y="1186"/>
                          <a:ext cx="471" cy="150"/>
                        </a:xfrm>
                        <a:prstGeom prst="roundRect">
                          <a:avLst>
                            <a:gd name="adj" fmla="val 667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9" name="Group 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614" y="1186"/>
                          <a:ext cx="484" cy="218"/>
                          <a:chOff x="2614" y="1186"/>
                          <a:chExt cx="484" cy="218"/>
                        </a:xfrm>
                      </p:grpSpPr>
                      <p:sp>
                        <p:nvSpPr>
                          <p:cNvPr id="752657" name="AutoShape 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614" y="1186"/>
                            <a:ext cx="458" cy="142"/>
                          </a:xfrm>
                          <a:prstGeom prst="roundRect">
                            <a:avLst>
                              <a:gd name="adj" fmla="val 704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10" name="Group 1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614" y="1186"/>
                            <a:ext cx="484" cy="218"/>
                            <a:chOff x="2614" y="1186"/>
                            <a:chExt cx="484" cy="218"/>
                          </a:xfrm>
                        </p:grpSpPr>
                        <p:sp>
                          <p:nvSpPr>
                            <p:cNvPr id="752659" name="AutoShape 1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614" y="1186"/>
                              <a:ext cx="446" cy="131"/>
                            </a:xfrm>
                            <a:prstGeom prst="roundRect">
                              <a:avLst>
                                <a:gd name="adj" fmla="val 769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11" name="Group 20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2614" y="1186"/>
                              <a:ext cx="484" cy="218"/>
                              <a:chOff x="2614" y="1186"/>
                              <a:chExt cx="484" cy="218"/>
                            </a:xfrm>
                          </p:grpSpPr>
                          <p:sp>
                            <p:nvSpPr>
                              <p:cNvPr id="752661" name="AutoShape 2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614" y="1186"/>
                                <a:ext cx="434" cy="121"/>
                              </a:xfrm>
                              <a:prstGeom prst="roundRect">
                                <a:avLst>
                                  <a:gd name="adj" fmla="val 833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12" name="Group 22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614" y="1186"/>
                                <a:ext cx="484" cy="218"/>
                                <a:chOff x="2614" y="1186"/>
                                <a:chExt cx="484" cy="218"/>
                              </a:xfrm>
                            </p:grpSpPr>
                            <p:sp>
                              <p:nvSpPr>
                                <p:cNvPr id="752663" name="AutoShape 2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25" cy="113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64" name="AutoShape 2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25" cy="113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65" name="AutoShape 2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25" cy="113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66" name="AutoShape 2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23" cy="113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67" name="AutoShape 2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23" cy="113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68" name="AutoShape 2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23" cy="113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69" name="AutoShape 2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23" cy="112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70" name="AutoShape 3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21" cy="112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71" name="AutoShape 3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21" cy="112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72" name="AutoShape 3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21" cy="112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73" name="AutoShape 3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21" cy="112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74" name="AutoShape 3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20" cy="110"/>
                                </a:xfrm>
                                <a:prstGeom prst="roundRect">
                                  <a:avLst>
                                    <a:gd name="adj" fmla="val 90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75" name="AutoShape 3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4" y="1186"/>
                                  <a:ext cx="484" cy="218"/>
                                </a:xfrm>
                                <a:prstGeom prst="roundRect">
                                  <a:avLst>
                                    <a:gd name="adj" fmla="val 90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dirty="0">
                                      <a:solidFill>
                                        <a:schemeClr val="tx1"/>
                                      </a:solidFill>
                                    </a:rPr>
                                    <a:t>Surface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grpSp>
        <p:nvGrpSpPr>
          <p:cNvPr id="13" name="Group 36"/>
          <p:cNvGrpSpPr>
            <a:grpSpLocks/>
          </p:cNvGrpSpPr>
          <p:nvPr/>
        </p:nvGrpSpPr>
        <p:grpSpPr bwMode="auto">
          <a:xfrm>
            <a:off x="3744000" y="5030449"/>
            <a:ext cx="1539360" cy="352837"/>
            <a:chOff x="2600" y="3493"/>
            <a:chExt cx="1069" cy="245"/>
          </a:xfrm>
        </p:grpSpPr>
        <p:sp>
          <p:nvSpPr>
            <p:cNvPr id="752677" name="AutoShape 37"/>
            <p:cNvSpPr>
              <a:spLocks noChangeArrowheads="1"/>
            </p:cNvSpPr>
            <p:nvPr/>
          </p:nvSpPr>
          <p:spPr bwMode="auto">
            <a:xfrm>
              <a:off x="2600" y="3493"/>
              <a:ext cx="1069" cy="245"/>
            </a:xfrm>
            <a:prstGeom prst="roundRect">
              <a:avLst>
                <a:gd name="adj" fmla="val 40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" name="Group 38"/>
            <p:cNvGrpSpPr>
              <a:grpSpLocks/>
            </p:cNvGrpSpPr>
            <p:nvPr/>
          </p:nvGrpSpPr>
          <p:grpSpPr bwMode="auto">
            <a:xfrm>
              <a:off x="2600" y="3493"/>
              <a:ext cx="1049" cy="225"/>
              <a:chOff x="2600" y="3493"/>
              <a:chExt cx="1049" cy="225"/>
            </a:xfrm>
          </p:grpSpPr>
          <p:sp>
            <p:nvSpPr>
              <p:cNvPr id="752679" name="AutoShape 39"/>
              <p:cNvSpPr>
                <a:spLocks noChangeArrowheads="1"/>
              </p:cNvSpPr>
              <p:nvPr/>
            </p:nvSpPr>
            <p:spPr bwMode="auto">
              <a:xfrm>
                <a:off x="2600" y="3493"/>
                <a:ext cx="1049" cy="225"/>
              </a:xfrm>
              <a:prstGeom prst="roundRect">
                <a:avLst>
                  <a:gd name="adj" fmla="val 444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5" name="Group 40"/>
              <p:cNvGrpSpPr>
                <a:grpSpLocks/>
              </p:cNvGrpSpPr>
              <p:nvPr/>
            </p:nvGrpSpPr>
            <p:grpSpPr bwMode="auto">
              <a:xfrm>
                <a:off x="2600" y="3493"/>
                <a:ext cx="1033" cy="218"/>
                <a:chOff x="2600" y="3493"/>
                <a:chExt cx="1033" cy="218"/>
              </a:xfrm>
            </p:grpSpPr>
            <p:sp>
              <p:nvSpPr>
                <p:cNvPr id="752681" name="AutoShape 41"/>
                <p:cNvSpPr>
                  <a:spLocks noChangeArrowheads="1"/>
                </p:cNvSpPr>
                <p:nvPr/>
              </p:nvSpPr>
              <p:spPr bwMode="auto">
                <a:xfrm>
                  <a:off x="2600" y="3493"/>
                  <a:ext cx="1033" cy="212"/>
                </a:xfrm>
                <a:prstGeom prst="roundRect">
                  <a:avLst>
                    <a:gd name="adj" fmla="val 468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6" name="Group 42"/>
                <p:cNvGrpSpPr>
                  <a:grpSpLocks/>
                </p:cNvGrpSpPr>
                <p:nvPr/>
              </p:nvGrpSpPr>
              <p:grpSpPr bwMode="auto">
                <a:xfrm>
                  <a:off x="2600" y="3493"/>
                  <a:ext cx="1015" cy="218"/>
                  <a:chOff x="2600" y="3493"/>
                  <a:chExt cx="1015" cy="218"/>
                </a:xfrm>
              </p:grpSpPr>
              <p:sp>
                <p:nvSpPr>
                  <p:cNvPr id="752683" name="AutoShape 43"/>
                  <p:cNvSpPr>
                    <a:spLocks noChangeArrowheads="1"/>
                  </p:cNvSpPr>
                  <p:nvPr/>
                </p:nvSpPr>
                <p:spPr bwMode="auto">
                  <a:xfrm>
                    <a:off x="2600" y="3493"/>
                    <a:ext cx="1015" cy="197"/>
                  </a:xfrm>
                  <a:prstGeom prst="roundRect">
                    <a:avLst>
                      <a:gd name="adj" fmla="val 509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7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2600" y="3493"/>
                    <a:ext cx="997" cy="218"/>
                    <a:chOff x="2600" y="3493"/>
                    <a:chExt cx="997" cy="218"/>
                  </a:xfrm>
                </p:grpSpPr>
                <p:sp>
                  <p:nvSpPr>
                    <p:cNvPr id="752685" name="AutoShape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00" y="3493"/>
                      <a:ext cx="997" cy="182"/>
                    </a:xfrm>
                    <a:prstGeom prst="roundRect">
                      <a:avLst>
                        <a:gd name="adj" fmla="val 546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8" name="Group 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00" y="3493"/>
                      <a:ext cx="982" cy="218"/>
                      <a:chOff x="2600" y="3493"/>
                      <a:chExt cx="982" cy="218"/>
                    </a:xfrm>
                  </p:grpSpPr>
                  <p:sp>
                    <p:nvSpPr>
                      <p:cNvPr id="752687" name="AutoShape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00" y="3493"/>
                        <a:ext cx="982" cy="168"/>
                      </a:xfrm>
                      <a:prstGeom prst="roundRect">
                        <a:avLst>
                          <a:gd name="adj" fmla="val 593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19" name="Group 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600" y="3493"/>
                        <a:ext cx="967" cy="218"/>
                        <a:chOff x="2600" y="3493"/>
                        <a:chExt cx="967" cy="218"/>
                      </a:xfrm>
                    </p:grpSpPr>
                    <p:sp>
                      <p:nvSpPr>
                        <p:cNvPr id="752689" name="AutoShap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00" y="3493"/>
                          <a:ext cx="967" cy="155"/>
                        </a:xfrm>
                        <a:prstGeom prst="roundRect">
                          <a:avLst>
                            <a:gd name="adj" fmla="val 648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0" name="Group 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600" y="3493"/>
                          <a:ext cx="953" cy="218"/>
                          <a:chOff x="2600" y="3493"/>
                          <a:chExt cx="953" cy="218"/>
                        </a:xfrm>
                      </p:grpSpPr>
                      <p:sp>
                        <p:nvSpPr>
                          <p:cNvPr id="752691" name="AutoShape 5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600" y="3493"/>
                            <a:ext cx="953" cy="145"/>
                          </a:xfrm>
                          <a:prstGeom prst="roundRect">
                            <a:avLst>
                              <a:gd name="adj" fmla="val 694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1" name="Group 5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600" y="3493"/>
                            <a:ext cx="940" cy="218"/>
                            <a:chOff x="2600" y="3493"/>
                            <a:chExt cx="940" cy="218"/>
                          </a:xfrm>
                        </p:grpSpPr>
                        <p:sp>
                          <p:nvSpPr>
                            <p:cNvPr id="752693" name="AutoShape 5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600" y="3493"/>
                              <a:ext cx="940" cy="136"/>
                            </a:xfrm>
                            <a:prstGeom prst="roundRect">
                              <a:avLst>
                                <a:gd name="adj" fmla="val 731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22" name="Group 54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2600" y="3493"/>
                              <a:ext cx="929" cy="218"/>
                              <a:chOff x="2600" y="3493"/>
                              <a:chExt cx="929" cy="218"/>
                            </a:xfrm>
                          </p:grpSpPr>
                          <p:sp>
                            <p:nvSpPr>
                              <p:cNvPr id="752695" name="AutoShape 5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600" y="3493"/>
                                <a:ext cx="929" cy="124"/>
                              </a:xfrm>
                              <a:prstGeom prst="roundRect">
                                <a:avLst>
                                  <a:gd name="adj" fmla="val 806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23" name="Group 56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600" y="3493"/>
                                <a:ext cx="917" cy="218"/>
                                <a:chOff x="2600" y="3493"/>
                                <a:chExt cx="917" cy="218"/>
                              </a:xfrm>
                            </p:grpSpPr>
                            <p:sp>
                              <p:nvSpPr>
                                <p:cNvPr id="752697" name="AutoShape 5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17" cy="117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98" name="AutoShape 5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17" cy="117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699" name="AutoShape 5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17" cy="117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700" name="AutoShape 6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16" cy="116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701" name="AutoShape 6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15" cy="116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702" name="AutoShape 6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15" cy="116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703" name="AutoShape 6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15" cy="116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704" name="AutoShape 6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15" cy="116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705" name="AutoShape 6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15" cy="115"/>
                                </a:xfrm>
                                <a:prstGeom prst="roundRect">
                                  <a:avLst>
                                    <a:gd name="adj" fmla="val 875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706" name="AutoShape 6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15" cy="114"/>
                                </a:xfrm>
                                <a:prstGeom prst="roundRect">
                                  <a:avLst>
                                    <a:gd name="adj" fmla="val 875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707" name="AutoShape 6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14" cy="113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708" name="AutoShape 6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14" cy="113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2709" name="AutoShape 6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00" y="3493"/>
                                  <a:ext cx="904" cy="218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dirty="0" err="1">
                                      <a:solidFill>
                                        <a:schemeClr val="tx1"/>
                                      </a:solidFill>
                                    </a:rPr>
                                    <a:t>Wavefunction</a:t>
                                  </a:r>
                                  <a:endParaRPr lang="en-GB" dirty="0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pic>
        <p:nvPicPr>
          <p:cNvPr id="752710" name="Picture 70" descr="gs_surf_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240" y="414764"/>
            <a:ext cx="3042720" cy="3043040"/>
          </a:xfrm>
          <a:prstGeom prst="rect">
            <a:avLst/>
          </a:prstGeom>
          <a:noFill/>
        </p:spPr>
      </p:pic>
      <p:pic>
        <p:nvPicPr>
          <p:cNvPr id="752711" name="Picture 71" descr="gs_wfnc_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8240" y="3732872"/>
            <a:ext cx="3042720" cy="3043040"/>
          </a:xfrm>
          <a:prstGeom prst="rect">
            <a:avLst/>
          </a:prstGeom>
          <a:noFill/>
        </p:spPr>
      </p:pic>
      <p:pic>
        <p:nvPicPr>
          <p:cNvPr id="752712" name="Picture 72" descr="gs_sbar_X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8880" y="833848"/>
            <a:ext cx="2537280" cy="518886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957" y="1077046"/>
            <a:ext cx="5758678" cy="43134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34719" y="222075"/>
            <a:ext cx="5615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Different notions of “structure” in proteins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970080" y="1512159"/>
            <a:ext cx="819360" cy="352837"/>
            <a:chOff x="2757" y="1050"/>
            <a:chExt cx="569" cy="245"/>
          </a:xfrm>
        </p:grpSpPr>
        <p:sp>
          <p:nvSpPr>
            <p:cNvPr id="754691" name="AutoShape 3"/>
            <p:cNvSpPr>
              <a:spLocks noChangeArrowheads="1"/>
            </p:cNvSpPr>
            <p:nvPr/>
          </p:nvSpPr>
          <p:spPr bwMode="auto">
            <a:xfrm>
              <a:off x="2757" y="1050"/>
              <a:ext cx="569" cy="245"/>
            </a:xfrm>
            <a:prstGeom prst="roundRect">
              <a:avLst>
                <a:gd name="adj" fmla="val 40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757" y="1050"/>
              <a:ext cx="549" cy="225"/>
              <a:chOff x="2757" y="1050"/>
              <a:chExt cx="549" cy="225"/>
            </a:xfrm>
          </p:grpSpPr>
          <p:sp>
            <p:nvSpPr>
              <p:cNvPr id="754693" name="AutoShape 5"/>
              <p:cNvSpPr>
                <a:spLocks noChangeArrowheads="1"/>
              </p:cNvSpPr>
              <p:nvPr/>
            </p:nvSpPr>
            <p:spPr bwMode="auto">
              <a:xfrm>
                <a:off x="2757" y="1050"/>
                <a:ext cx="549" cy="225"/>
              </a:xfrm>
              <a:prstGeom prst="roundRect">
                <a:avLst>
                  <a:gd name="adj" fmla="val 444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2757" y="1050"/>
                <a:ext cx="530" cy="218"/>
                <a:chOff x="2757" y="1050"/>
                <a:chExt cx="530" cy="218"/>
              </a:xfrm>
            </p:grpSpPr>
            <p:sp>
              <p:nvSpPr>
                <p:cNvPr id="754695" name="AutoShape 7"/>
                <p:cNvSpPr>
                  <a:spLocks noChangeArrowheads="1"/>
                </p:cNvSpPr>
                <p:nvPr/>
              </p:nvSpPr>
              <p:spPr bwMode="auto">
                <a:xfrm>
                  <a:off x="2757" y="1050"/>
                  <a:ext cx="530" cy="212"/>
                </a:xfrm>
                <a:prstGeom prst="roundRect">
                  <a:avLst>
                    <a:gd name="adj" fmla="val 468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2757" y="1050"/>
                  <a:ext cx="513" cy="218"/>
                  <a:chOff x="2757" y="1050"/>
                  <a:chExt cx="513" cy="218"/>
                </a:xfrm>
              </p:grpSpPr>
              <p:sp>
                <p:nvSpPr>
                  <p:cNvPr id="754697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2757" y="1050"/>
                    <a:ext cx="513" cy="197"/>
                  </a:xfrm>
                  <a:prstGeom prst="roundRect">
                    <a:avLst>
                      <a:gd name="adj" fmla="val 509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6" name="Group 10"/>
                  <p:cNvGrpSpPr>
                    <a:grpSpLocks/>
                  </p:cNvGrpSpPr>
                  <p:nvPr/>
                </p:nvGrpSpPr>
                <p:grpSpPr bwMode="auto">
                  <a:xfrm>
                    <a:off x="2757" y="1050"/>
                    <a:ext cx="498" cy="218"/>
                    <a:chOff x="2757" y="1050"/>
                    <a:chExt cx="498" cy="218"/>
                  </a:xfrm>
                </p:grpSpPr>
                <p:sp>
                  <p:nvSpPr>
                    <p:cNvPr id="754699" name="AutoShape 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57" y="1050"/>
                      <a:ext cx="498" cy="182"/>
                    </a:xfrm>
                    <a:prstGeom prst="roundRect">
                      <a:avLst>
                        <a:gd name="adj" fmla="val 546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" name="Group 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757" y="1050"/>
                      <a:ext cx="484" cy="218"/>
                      <a:chOff x="2757" y="1050"/>
                      <a:chExt cx="484" cy="218"/>
                    </a:xfrm>
                  </p:grpSpPr>
                  <p:sp>
                    <p:nvSpPr>
                      <p:cNvPr id="754701" name="AutoShape 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57" y="1050"/>
                        <a:ext cx="484" cy="169"/>
                      </a:xfrm>
                      <a:prstGeom prst="roundRect">
                        <a:avLst>
                          <a:gd name="adj" fmla="val 593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" name="Group 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757" y="1050"/>
                        <a:ext cx="484" cy="218"/>
                        <a:chOff x="2757" y="1050"/>
                        <a:chExt cx="484" cy="218"/>
                      </a:xfrm>
                    </p:grpSpPr>
                    <p:sp>
                      <p:nvSpPr>
                        <p:cNvPr id="754703" name="AutoShape 1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757" y="1050"/>
                          <a:ext cx="470" cy="154"/>
                        </a:xfrm>
                        <a:prstGeom prst="roundRect">
                          <a:avLst>
                            <a:gd name="adj" fmla="val 648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9" name="Group 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757" y="1050"/>
                          <a:ext cx="484" cy="218"/>
                          <a:chOff x="2757" y="1050"/>
                          <a:chExt cx="484" cy="218"/>
                        </a:xfrm>
                      </p:grpSpPr>
                      <p:sp>
                        <p:nvSpPr>
                          <p:cNvPr id="754705" name="AutoShape 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757" y="1050"/>
                            <a:ext cx="458" cy="145"/>
                          </a:xfrm>
                          <a:prstGeom prst="roundRect">
                            <a:avLst>
                              <a:gd name="adj" fmla="val 694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10" name="Group 1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757" y="1050"/>
                            <a:ext cx="484" cy="218"/>
                            <a:chOff x="2757" y="1050"/>
                            <a:chExt cx="484" cy="218"/>
                          </a:xfrm>
                        </p:grpSpPr>
                        <p:sp>
                          <p:nvSpPr>
                            <p:cNvPr id="754707" name="AutoShape 1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757" y="1050"/>
                              <a:ext cx="444" cy="135"/>
                            </a:xfrm>
                            <a:prstGeom prst="roundRect">
                              <a:avLst>
                                <a:gd name="adj" fmla="val 745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11" name="Group 20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2757" y="1050"/>
                              <a:ext cx="484" cy="218"/>
                              <a:chOff x="2757" y="1050"/>
                              <a:chExt cx="484" cy="218"/>
                            </a:xfrm>
                          </p:grpSpPr>
                          <p:sp>
                            <p:nvSpPr>
                              <p:cNvPr id="754709" name="AutoShape 2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757" y="1050"/>
                                <a:ext cx="433" cy="125"/>
                              </a:xfrm>
                              <a:prstGeom prst="roundRect">
                                <a:avLst>
                                  <a:gd name="adj" fmla="val 806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12" name="Group 22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757" y="1050"/>
                                <a:ext cx="484" cy="218"/>
                                <a:chOff x="2757" y="1050"/>
                                <a:chExt cx="484" cy="218"/>
                              </a:xfrm>
                            </p:grpSpPr>
                            <p:sp>
                              <p:nvSpPr>
                                <p:cNvPr id="754711" name="AutoShape 2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23" cy="117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12" name="AutoShape 2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23" cy="117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13" name="AutoShape 2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23" cy="116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14" name="AutoShape 2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23" cy="116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15" name="AutoShape 2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23" cy="116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16" name="AutoShape 2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23" cy="115"/>
                                </a:xfrm>
                                <a:prstGeom prst="roundRect">
                                  <a:avLst>
                                    <a:gd name="adj" fmla="val 875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17" name="AutoShape 2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22" cy="115"/>
                                </a:xfrm>
                                <a:prstGeom prst="roundRect">
                                  <a:avLst>
                                    <a:gd name="adj" fmla="val 875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18" name="AutoShape 3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22" cy="115"/>
                                </a:xfrm>
                                <a:prstGeom prst="roundRect">
                                  <a:avLst>
                                    <a:gd name="adj" fmla="val 875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19" name="AutoShape 3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21" cy="114"/>
                                </a:xfrm>
                                <a:prstGeom prst="roundRect">
                                  <a:avLst>
                                    <a:gd name="adj" fmla="val 875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20" name="AutoShape 3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21" cy="114"/>
                                </a:xfrm>
                                <a:prstGeom prst="roundRect">
                                  <a:avLst>
                                    <a:gd name="adj" fmla="val 875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21" name="AutoShape 3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20" cy="113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22" name="AutoShape 3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20" cy="113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23" name="AutoShape 3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57" y="1050"/>
                                  <a:ext cx="484" cy="218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dirty="0">
                                      <a:solidFill>
                                        <a:schemeClr val="tx1"/>
                                      </a:solidFill>
                                    </a:rPr>
                                    <a:t>Surface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grpSp>
        <p:nvGrpSpPr>
          <p:cNvPr id="13" name="Group 36"/>
          <p:cNvGrpSpPr>
            <a:grpSpLocks/>
          </p:cNvGrpSpPr>
          <p:nvPr/>
        </p:nvGrpSpPr>
        <p:grpSpPr bwMode="auto">
          <a:xfrm>
            <a:off x="3949921" y="4752499"/>
            <a:ext cx="1539360" cy="352837"/>
            <a:chOff x="2743" y="3300"/>
            <a:chExt cx="1069" cy="245"/>
          </a:xfrm>
        </p:grpSpPr>
        <p:sp>
          <p:nvSpPr>
            <p:cNvPr id="754725" name="AutoShape 37"/>
            <p:cNvSpPr>
              <a:spLocks noChangeArrowheads="1"/>
            </p:cNvSpPr>
            <p:nvPr/>
          </p:nvSpPr>
          <p:spPr bwMode="auto">
            <a:xfrm>
              <a:off x="2743" y="3300"/>
              <a:ext cx="1069" cy="245"/>
            </a:xfrm>
            <a:prstGeom prst="roundRect">
              <a:avLst>
                <a:gd name="adj" fmla="val 40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" name="Group 38"/>
            <p:cNvGrpSpPr>
              <a:grpSpLocks/>
            </p:cNvGrpSpPr>
            <p:nvPr/>
          </p:nvGrpSpPr>
          <p:grpSpPr bwMode="auto">
            <a:xfrm>
              <a:off x="2743" y="3300"/>
              <a:ext cx="1049" cy="225"/>
              <a:chOff x="2743" y="3300"/>
              <a:chExt cx="1049" cy="225"/>
            </a:xfrm>
          </p:grpSpPr>
          <p:sp>
            <p:nvSpPr>
              <p:cNvPr id="754727" name="AutoShape 39"/>
              <p:cNvSpPr>
                <a:spLocks noChangeArrowheads="1"/>
              </p:cNvSpPr>
              <p:nvPr/>
            </p:nvSpPr>
            <p:spPr bwMode="auto">
              <a:xfrm>
                <a:off x="2743" y="3300"/>
                <a:ext cx="1049" cy="225"/>
              </a:xfrm>
              <a:prstGeom prst="roundRect">
                <a:avLst>
                  <a:gd name="adj" fmla="val 444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5" name="Group 40"/>
              <p:cNvGrpSpPr>
                <a:grpSpLocks/>
              </p:cNvGrpSpPr>
              <p:nvPr/>
            </p:nvGrpSpPr>
            <p:grpSpPr bwMode="auto">
              <a:xfrm>
                <a:off x="2743" y="3300"/>
                <a:ext cx="1030" cy="218"/>
                <a:chOff x="2743" y="3300"/>
                <a:chExt cx="1030" cy="218"/>
              </a:xfrm>
            </p:grpSpPr>
            <p:sp>
              <p:nvSpPr>
                <p:cNvPr id="754729" name="AutoShape 41"/>
                <p:cNvSpPr>
                  <a:spLocks noChangeArrowheads="1"/>
                </p:cNvSpPr>
                <p:nvPr/>
              </p:nvSpPr>
              <p:spPr bwMode="auto">
                <a:xfrm>
                  <a:off x="2743" y="3300"/>
                  <a:ext cx="1030" cy="210"/>
                </a:xfrm>
                <a:prstGeom prst="roundRect">
                  <a:avLst>
                    <a:gd name="adj" fmla="val 472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6" name="Group 42"/>
                <p:cNvGrpSpPr>
                  <a:grpSpLocks/>
                </p:cNvGrpSpPr>
                <p:nvPr/>
              </p:nvGrpSpPr>
              <p:grpSpPr bwMode="auto">
                <a:xfrm>
                  <a:off x="2743" y="3300"/>
                  <a:ext cx="1013" cy="218"/>
                  <a:chOff x="2743" y="3300"/>
                  <a:chExt cx="1013" cy="218"/>
                </a:xfrm>
              </p:grpSpPr>
              <p:sp>
                <p:nvSpPr>
                  <p:cNvPr id="754731" name="AutoShape 43"/>
                  <p:cNvSpPr>
                    <a:spLocks noChangeArrowheads="1"/>
                  </p:cNvSpPr>
                  <p:nvPr/>
                </p:nvSpPr>
                <p:spPr bwMode="auto">
                  <a:xfrm>
                    <a:off x="2743" y="3300"/>
                    <a:ext cx="1013" cy="197"/>
                  </a:xfrm>
                  <a:prstGeom prst="roundRect">
                    <a:avLst>
                      <a:gd name="adj" fmla="val 509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7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2743" y="3300"/>
                    <a:ext cx="996" cy="218"/>
                    <a:chOff x="2743" y="3300"/>
                    <a:chExt cx="996" cy="218"/>
                  </a:xfrm>
                </p:grpSpPr>
                <p:sp>
                  <p:nvSpPr>
                    <p:cNvPr id="754733" name="AutoShape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43" y="3300"/>
                      <a:ext cx="996" cy="182"/>
                    </a:xfrm>
                    <a:prstGeom prst="roundRect">
                      <a:avLst>
                        <a:gd name="adj" fmla="val 546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8" name="Group 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743" y="3300"/>
                      <a:ext cx="979" cy="218"/>
                      <a:chOff x="2743" y="3300"/>
                      <a:chExt cx="979" cy="218"/>
                    </a:xfrm>
                  </p:grpSpPr>
                  <p:sp>
                    <p:nvSpPr>
                      <p:cNvPr id="754735" name="AutoShape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43" y="3300"/>
                        <a:ext cx="979" cy="169"/>
                      </a:xfrm>
                      <a:prstGeom prst="roundRect">
                        <a:avLst>
                          <a:gd name="adj" fmla="val 593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19" name="Group 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743" y="3300"/>
                        <a:ext cx="964" cy="218"/>
                        <a:chOff x="2743" y="3300"/>
                        <a:chExt cx="964" cy="218"/>
                      </a:xfrm>
                    </p:grpSpPr>
                    <p:sp>
                      <p:nvSpPr>
                        <p:cNvPr id="754737" name="AutoShap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743" y="3300"/>
                          <a:ext cx="964" cy="156"/>
                        </a:xfrm>
                        <a:prstGeom prst="roundRect">
                          <a:avLst>
                            <a:gd name="adj" fmla="val 639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0" name="Group 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743" y="3300"/>
                          <a:ext cx="952" cy="218"/>
                          <a:chOff x="2743" y="3300"/>
                          <a:chExt cx="952" cy="218"/>
                        </a:xfrm>
                      </p:grpSpPr>
                      <p:sp>
                        <p:nvSpPr>
                          <p:cNvPr id="754739" name="AutoShape 5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743" y="3300"/>
                            <a:ext cx="952" cy="144"/>
                          </a:xfrm>
                          <a:prstGeom prst="roundRect">
                            <a:avLst>
                              <a:gd name="adj" fmla="val 694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1" name="Group 5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743" y="3300"/>
                            <a:ext cx="942" cy="218"/>
                            <a:chOff x="2743" y="3300"/>
                            <a:chExt cx="942" cy="218"/>
                          </a:xfrm>
                        </p:grpSpPr>
                        <p:sp>
                          <p:nvSpPr>
                            <p:cNvPr id="754741" name="AutoShape 5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743" y="3300"/>
                              <a:ext cx="942" cy="136"/>
                            </a:xfrm>
                            <a:prstGeom prst="roundRect">
                              <a:avLst>
                                <a:gd name="adj" fmla="val 731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22" name="Group 54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2743" y="3300"/>
                              <a:ext cx="927" cy="218"/>
                              <a:chOff x="2743" y="3300"/>
                              <a:chExt cx="927" cy="218"/>
                            </a:xfrm>
                          </p:grpSpPr>
                          <p:sp>
                            <p:nvSpPr>
                              <p:cNvPr id="754743" name="AutoShape 5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743" y="3300"/>
                                <a:ext cx="927" cy="125"/>
                              </a:xfrm>
                              <a:prstGeom prst="roundRect">
                                <a:avLst>
                                  <a:gd name="adj" fmla="val 806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23" name="Group 56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743" y="3300"/>
                                <a:ext cx="916" cy="218"/>
                                <a:chOff x="2743" y="3300"/>
                                <a:chExt cx="916" cy="218"/>
                              </a:xfrm>
                            </p:grpSpPr>
                            <p:sp>
                              <p:nvSpPr>
                                <p:cNvPr id="754745" name="AutoShape 5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16" cy="118"/>
                                </a:xfrm>
                                <a:prstGeom prst="roundRect">
                                  <a:avLst>
                                    <a:gd name="adj" fmla="val 84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46" name="AutoShape 5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16" cy="118"/>
                                </a:xfrm>
                                <a:prstGeom prst="roundRect">
                                  <a:avLst>
                                    <a:gd name="adj" fmla="val 84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47" name="AutoShape 5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16" cy="118"/>
                                </a:xfrm>
                                <a:prstGeom prst="roundRect">
                                  <a:avLst>
                                    <a:gd name="adj" fmla="val 84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48" name="AutoShape 6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16" cy="118"/>
                                </a:xfrm>
                                <a:prstGeom prst="roundRect">
                                  <a:avLst>
                                    <a:gd name="adj" fmla="val 84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49" name="AutoShape 6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16" cy="118"/>
                                </a:xfrm>
                                <a:prstGeom prst="roundRect">
                                  <a:avLst>
                                    <a:gd name="adj" fmla="val 84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50" name="AutoShape 6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16" cy="116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51" name="AutoShape 6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15" cy="116"/>
                                </a:xfrm>
                                <a:prstGeom prst="roundRect">
                                  <a:avLst>
                                    <a:gd name="adj" fmla="val 86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52" name="AutoShape 6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15" cy="115"/>
                                </a:xfrm>
                                <a:prstGeom prst="roundRect">
                                  <a:avLst>
                                    <a:gd name="adj" fmla="val 875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53" name="AutoShape 6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14" cy="114"/>
                                </a:xfrm>
                                <a:prstGeom prst="roundRect">
                                  <a:avLst>
                                    <a:gd name="adj" fmla="val 875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54" name="AutoShape 6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13" cy="114"/>
                                </a:xfrm>
                                <a:prstGeom prst="roundRect">
                                  <a:avLst>
                                    <a:gd name="adj" fmla="val 875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55" name="AutoShape 6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12" cy="113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56" name="AutoShape 6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12" cy="112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54757" name="AutoShape 6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43" y="3300"/>
                                  <a:ext cx="904" cy="218"/>
                                </a:xfrm>
                                <a:prstGeom prst="roundRect">
                                  <a:avLst>
                                    <a:gd name="adj" fmla="val 889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dirty="0" err="1">
                                      <a:solidFill>
                                        <a:schemeClr val="tx1"/>
                                      </a:solidFill>
                                    </a:rPr>
                                    <a:t>Wavefunction</a:t>
                                  </a:r>
                                  <a:endParaRPr lang="en-GB" dirty="0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pic>
        <p:nvPicPr>
          <p:cNvPr id="754758" name="Picture 70" descr="gs_wfnc_clo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71395"/>
            <a:ext cx="3399840" cy="3400197"/>
          </a:xfrm>
          <a:prstGeom prst="rect">
            <a:avLst/>
          </a:prstGeom>
          <a:noFill/>
        </p:spPr>
      </p:pic>
      <p:pic>
        <p:nvPicPr>
          <p:cNvPr id="754759" name="Picture 71" descr="gs_surf_clo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399840" cy="3400197"/>
          </a:xfrm>
          <a:prstGeom prst="rect">
            <a:avLst/>
          </a:prstGeom>
          <a:noFill/>
        </p:spPr>
      </p:pic>
      <p:pic>
        <p:nvPicPr>
          <p:cNvPr id="754760" name="Picture 72" descr="gs_sbar_clo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5121" y="833848"/>
            <a:ext cx="2691360" cy="518886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4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4664"/>
            <a:ext cx="9144000" cy="6402912"/>
          </a:xfrm>
          <a:prstGeom prst="rect">
            <a:avLst/>
          </a:prstGeom>
          <a:noFill/>
        </p:spPr>
      </p:pic>
      <p:sp>
        <p:nvSpPr>
          <p:cNvPr id="701443" name="Rectangle 3"/>
          <p:cNvSpPr>
            <a:spLocks noChangeArrowheads="1"/>
          </p:cNvSpPr>
          <p:nvPr/>
        </p:nvSpPr>
        <p:spPr bwMode="auto">
          <a:xfrm>
            <a:off x="3317760" y="207382"/>
            <a:ext cx="5944320" cy="6497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1444" name="Rectangle 4"/>
          <p:cNvSpPr>
            <a:spLocks noChangeArrowheads="1"/>
          </p:cNvSpPr>
          <p:nvPr/>
        </p:nvSpPr>
        <p:spPr bwMode="auto">
          <a:xfrm>
            <a:off x="2903040" y="207382"/>
            <a:ext cx="691200" cy="4147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34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4664"/>
            <a:ext cx="9144000" cy="6402912"/>
          </a:xfrm>
          <a:prstGeom prst="rect">
            <a:avLst/>
          </a:prstGeom>
          <a:noFill/>
        </p:spPr>
      </p:pic>
      <p:sp>
        <p:nvSpPr>
          <p:cNvPr id="703491" name="Rectangle 3"/>
          <p:cNvSpPr>
            <a:spLocks noChangeArrowheads="1"/>
          </p:cNvSpPr>
          <p:nvPr/>
        </p:nvSpPr>
        <p:spPr bwMode="auto">
          <a:xfrm>
            <a:off x="3386880" y="207382"/>
            <a:ext cx="3732480" cy="6497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3492" name="Rectangle 4"/>
          <p:cNvSpPr>
            <a:spLocks noChangeArrowheads="1"/>
          </p:cNvSpPr>
          <p:nvPr/>
        </p:nvSpPr>
        <p:spPr bwMode="auto">
          <a:xfrm>
            <a:off x="2903040" y="207382"/>
            <a:ext cx="691200" cy="4147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55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4664"/>
            <a:ext cx="9144000" cy="640291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96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2000" y="2418014"/>
            <a:ext cx="4741920" cy="1317738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16320" y="1913967"/>
            <a:ext cx="7279200" cy="295232"/>
            <a:chOff x="428" y="1329"/>
            <a:chExt cx="5055" cy="205"/>
          </a:xfrm>
        </p:grpSpPr>
        <p:sp>
          <p:nvSpPr>
            <p:cNvPr id="709636" name="AutoShape 4"/>
            <p:cNvSpPr>
              <a:spLocks noChangeArrowheads="1"/>
            </p:cNvSpPr>
            <p:nvPr/>
          </p:nvSpPr>
          <p:spPr bwMode="auto">
            <a:xfrm>
              <a:off x="428" y="1329"/>
              <a:ext cx="5055" cy="190"/>
            </a:xfrm>
            <a:prstGeom prst="roundRect">
              <a:avLst>
                <a:gd name="adj" fmla="val 523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28" y="1329"/>
              <a:ext cx="5040" cy="205"/>
              <a:chOff x="428" y="1329"/>
              <a:chExt cx="5040" cy="205"/>
            </a:xfrm>
          </p:grpSpPr>
          <p:sp>
            <p:nvSpPr>
              <p:cNvPr id="709638" name="AutoShape 6"/>
              <p:cNvSpPr>
                <a:spLocks noChangeArrowheads="1"/>
              </p:cNvSpPr>
              <p:nvPr/>
            </p:nvSpPr>
            <p:spPr bwMode="auto">
              <a:xfrm>
                <a:off x="428" y="1329"/>
                <a:ext cx="5040" cy="174"/>
              </a:xfrm>
              <a:prstGeom prst="roundRect">
                <a:avLst>
                  <a:gd name="adj" fmla="val 574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428" y="1329"/>
                <a:ext cx="5025" cy="205"/>
                <a:chOff x="428" y="1329"/>
                <a:chExt cx="5025" cy="205"/>
              </a:xfrm>
            </p:grpSpPr>
            <p:sp>
              <p:nvSpPr>
                <p:cNvPr id="709640" name="AutoShape 8"/>
                <p:cNvSpPr>
                  <a:spLocks noChangeArrowheads="1"/>
                </p:cNvSpPr>
                <p:nvPr/>
              </p:nvSpPr>
              <p:spPr bwMode="auto">
                <a:xfrm>
                  <a:off x="428" y="1329"/>
                  <a:ext cx="5025" cy="160"/>
                </a:xfrm>
                <a:prstGeom prst="roundRect">
                  <a:avLst>
                    <a:gd name="adj" fmla="val 625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5" name="Group 9"/>
                <p:cNvGrpSpPr>
                  <a:grpSpLocks/>
                </p:cNvGrpSpPr>
                <p:nvPr/>
              </p:nvGrpSpPr>
              <p:grpSpPr bwMode="auto">
                <a:xfrm>
                  <a:off x="428" y="1329"/>
                  <a:ext cx="5012" cy="205"/>
                  <a:chOff x="428" y="1329"/>
                  <a:chExt cx="5012" cy="205"/>
                </a:xfrm>
              </p:grpSpPr>
              <p:sp>
                <p:nvSpPr>
                  <p:cNvPr id="709642" name="AutoShape 10"/>
                  <p:cNvSpPr>
                    <a:spLocks noChangeArrowheads="1"/>
                  </p:cNvSpPr>
                  <p:nvPr/>
                </p:nvSpPr>
                <p:spPr bwMode="auto">
                  <a:xfrm>
                    <a:off x="428" y="1329"/>
                    <a:ext cx="5012" cy="148"/>
                  </a:xfrm>
                  <a:prstGeom prst="roundRect">
                    <a:avLst>
                      <a:gd name="adj" fmla="val 671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6" name="Group 11"/>
                  <p:cNvGrpSpPr>
                    <a:grpSpLocks/>
                  </p:cNvGrpSpPr>
                  <p:nvPr/>
                </p:nvGrpSpPr>
                <p:grpSpPr bwMode="auto">
                  <a:xfrm>
                    <a:off x="428" y="1329"/>
                    <a:ext cx="4999" cy="205"/>
                    <a:chOff x="428" y="1329"/>
                    <a:chExt cx="4999" cy="205"/>
                  </a:xfrm>
                </p:grpSpPr>
                <p:sp>
                  <p:nvSpPr>
                    <p:cNvPr id="709644" name="AutoShape 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28" y="1329"/>
                      <a:ext cx="4999" cy="139"/>
                    </a:xfrm>
                    <a:prstGeom prst="roundRect">
                      <a:avLst>
                        <a:gd name="adj" fmla="val 722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" name="Group 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8" y="1329"/>
                      <a:ext cx="4989" cy="205"/>
                      <a:chOff x="428" y="1329"/>
                      <a:chExt cx="4989" cy="205"/>
                    </a:xfrm>
                  </p:grpSpPr>
                  <p:sp>
                    <p:nvSpPr>
                      <p:cNvPr id="709646" name="AutoShape 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28" y="1329"/>
                        <a:ext cx="4989" cy="128"/>
                      </a:xfrm>
                      <a:prstGeom prst="roundRect">
                        <a:avLst>
                          <a:gd name="adj" fmla="val 778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" name="Group 1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28" y="1329"/>
                        <a:ext cx="4977" cy="205"/>
                        <a:chOff x="428" y="1329"/>
                        <a:chExt cx="4977" cy="205"/>
                      </a:xfrm>
                    </p:grpSpPr>
                    <p:sp>
                      <p:nvSpPr>
                        <p:cNvPr id="709648" name="AutoShape 1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28" y="1329"/>
                          <a:ext cx="4977" cy="122"/>
                        </a:xfrm>
                        <a:prstGeom prst="roundRect">
                          <a:avLst>
                            <a:gd name="adj" fmla="val 819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9" name="Group 1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28" y="1329"/>
                          <a:ext cx="4966" cy="205"/>
                          <a:chOff x="428" y="1329"/>
                          <a:chExt cx="4966" cy="205"/>
                        </a:xfrm>
                      </p:grpSpPr>
                      <p:sp>
                        <p:nvSpPr>
                          <p:cNvPr id="709650" name="AutoShape 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28" y="1329"/>
                            <a:ext cx="4966" cy="112"/>
                          </a:xfrm>
                          <a:prstGeom prst="roundRect">
                            <a:avLst>
                              <a:gd name="adj" fmla="val 889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10" name="Group 1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28" y="1329"/>
                            <a:ext cx="4955" cy="205"/>
                            <a:chOff x="428" y="1329"/>
                            <a:chExt cx="4955" cy="205"/>
                          </a:xfrm>
                        </p:grpSpPr>
                        <p:sp>
                          <p:nvSpPr>
                            <p:cNvPr id="709652" name="AutoShape 2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28" y="1329"/>
                              <a:ext cx="4955" cy="104"/>
                            </a:xfrm>
                            <a:prstGeom prst="roundRect">
                              <a:avLst>
                                <a:gd name="adj" fmla="val 958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11" name="Group 2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428" y="1329"/>
                              <a:ext cx="4948" cy="205"/>
                              <a:chOff x="428" y="1329"/>
                              <a:chExt cx="4948" cy="205"/>
                            </a:xfrm>
                          </p:grpSpPr>
                          <p:sp>
                            <p:nvSpPr>
                              <p:cNvPr id="709654" name="AutoShape 2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428" y="1329"/>
                                <a:ext cx="4948" cy="97"/>
                              </a:xfrm>
                              <a:prstGeom prst="roundRect">
                                <a:avLst>
                                  <a:gd name="adj" fmla="val 1042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12" name="Group 23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428" y="1329"/>
                                <a:ext cx="4939" cy="205"/>
                                <a:chOff x="428" y="1329"/>
                                <a:chExt cx="4939" cy="205"/>
                              </a:xfrm>
                            </p:grpSpPr>
                            <p:sp>
                              <p:nvSpPr>
                                <p:cNvPr id="709656" name="AutoShape 2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28" y="1329"/>
                                  <a:ext cx="4939" cy="91"/>
                                </a:xfrm>
                                <a:prstGeom prst="roundRect">
                                  <a:avLst>
                                    <a:gd name="adj" fmla="val 111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57" name="AutoShape 2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28" y="1329"/>
                                  <a:ext cx="4938" cy="91"/>
                                </a:xfrm>
                                <a:prstGeom prst="roundRect">
                                  <a:avLst>
                                    <a:gd name="adj" fmla="val 111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58" name="AutoShape 2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28" y="1329"/>
                                  <a:ext cx="4938" cy="91"/>
                                </a:xfrm>
                                <a:prstGeom prst="roundRect">
                                  <a:avLst>
                                    <a:gd name="adj" fmla="val 111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59" name="AutoShape 2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28" y="1329"/>
                                  <a:ext cx="4938" cy="91"/>
                                </a:xfrm>
                                <a:prstGeom prst="roundRect">
                                  <a:avLst>
                                    <a:gd name="adj" fmla="val 111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60" name="AutoShape 2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28" y="1329"/>
                                  <a:ext cx="4938" cy="91"/>
                                </a:xfrm>
                                <a:prstGeom prst="roundRect">
                                  <a:avLst>
                                    <a:gd name="adj" fmla="val 111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61" name="AutoShape 2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28" y="1329"/>
                                  <a:ext cx="4938" cy="90"/>
                                </a:xfrm>
                                <a:prstGeom prst="roundRect">
                                  <a:avLst>
                                    <a:gd name="adj" fmla="val 111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62" name="AutoShape 3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28" y="1329"/>
                                  <a:ext cx="4938" cy="89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63" name="AutoShape 3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28" y="1329"/>
                                  <a:ext cx="4938" cy="89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64" name="AutoShape 3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28" y="1329"/>
                                  <a:ext cx="4714" cy="205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sz="900" dirty="0"/>
                                    <a:t>   </a:t>
                                  </a:r>
                                  <a:r>
                                    <a:rPr lang="en-GB" sz="1100" b="1" dirty="0"/>
                                    <a:t>a2' 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 a2'                  a1'                 a2'  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grpSp>
        <p:nvGrpSpPr>
          <p:cNvPr id="13" name="Group 33"/>
          <p:cNvGrpSpPr>
            <a:grpSpLocks/>
          </p:cNvGrpSpPr>
          <p:nvPr/>
        </p:nvGrpSpPr>
        <p:grpSpPr bwMode="auto">
          <a:xfrm>
            <a:off x="7302241" y="524215"/>
            <a:ext cx="599040" cy="358598"/>
            <a:chOff x="5071" y="364"/>
            <a:chExt cx="416" cy="249"/>
          </a:xfrm>
        </p:grpSpPr>
        <p:sp>
          <p:nvSpPr>
            <p:cNvPr id="709666" name="AutoShape 34"/>
            <p:cNvSpPr>
              <a:spLocks noChangeArrowheads="1"/>
            </p:cNvSpPr>
            <p:nvPr/>
          </p:nvSpPr>
          <p:spPr bwMode="auto">
            <a:xfrm>
              <a:off x="5071" y="364"/>
              <a:ext cx="416" cy="249"/>
            </a:xfrm>
            <a:prstGeom prst="roundRect">
              <a:avLst>
                <a:gd name="adj" fmla="val 403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" name="Group 35"/>
            <p:cNvGrpSpPr>
              <a:grpSpLocks/>
            </p:cNvGrpSpPr>
            <p:nvPr/>
          </p:nvGrpSpPr>
          <p:grpSpPr bwMode="auto">
            <a:xfrm>
              <a:off x="5071" y="364"/>
              <a:ext cx="400" cy="233"/>
              <a:chOff x="5071" y="364"/>
              <a:chExt cx="400" cy="233"/>
            </a:xfrm>
          </p:grpSpPr>
          <p:sp>
            <p:nvSpPr>
              <p:cNvPr id="709668" name="AutoShape 36"/>
              <p:cNvSpPr>
                <a:spLocks noChangeArrowheads="1"/>
              </p:cNvSpPr>
              <p:nvPr/>
            </p:nvSpPr>
            <p:spPr bwMode="auto">
              <a:xfrm>
                <a:off x="5071" y="364"/>
                <a:ext cx="400" cy="233"/>
              </a:xfrm>
              <a:prstGeom prst="roundRect">
                <a:avLst>
                  <a:gd name="adj" fmla="val 431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5" name="Group 37"/>
              <p:cNvGrpSpPr>
                <a:grpSpLocks/>
              </p:cNvGrpSpPr>
              <p:nvPr/>
            </p:nvGrpSpPr>
            <p:grpSpPr bwMode="auto">
              <a:xfrm>
                <a:off x="5071" y="364"/>
                <a:ext cx="385" cy="220"/>
                <a:chOff x="5071" y="364"/>
                <a:chExt cx="385" cy="220"/>
              </a:xfrm>
            </p:grpSpPr>
            <p:sp>
              <p:nvSpPr>
                <p:cNvPr id="709670" name="AutoShape 38"/>
                <p:cNvSpPr>
                  <a:spLocks noChangeArrowheads="1"/>
                </p:cNvSpPr>
                <p:nvPr/>
              </p:nvSpPr>
              <p:spPr bwMode="auto">
                <a:xfrm>
                  <a:off x="5071" y="364"/>
                  <a:ext cx="385" cy="220"/>
                </a:xfrm>
                <a:prstGeom prst="roundRect">
                  <a:avLst>
                    <a:gd name="adj" fmla="val 454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6" name="Group 39"/>
                <p:cNvGrpSpPr>
                  <a:grpSpLocks/>
                </p:cNvGrpSpPr>
                <p:nvPr/>
              </p:nvGrpSpPr>
              <p:grpSpPr bwMode="auto">
                <a:xfrm>
                  <a:off x="5071" y="364"/>
                  <a:ext cx="373" cy="218"/>
                  <a:chOff x="5071" y="364"/>
                  <a:chExt cx="373" cy="218"/>
                </a:xfrm>
              </p:grpSpPr>
              <p:sp>
                <p:nvSpPr>
                  <p:cNvPr id="709672" name="AutoShape 40"/>
                  <p:cNvSpPr>
                    <a:spLocks noChangeArrowheads="1"/>
                  </p:cNvSpPr>
                  <p:nvPr/>
                </p:nvSpPr>
                <p:spPr bwMode="auto">
                  <a:xfrm>
                    <a:off x="5071" y="364"/>
                    <a:ext cx="373" cy="209"/>
                  </a:xfrm>
                  <a:prstGeom prst="roundRect">
                    <a:avLst>
                      <a:gd name="adj" fmla="val 477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7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5071" y="364"/>
                    <a:ext cx="365" cy="218"/>
                    <a:chOff x="5071" y="364"/>
                    <a:chExt cx="365" cy="218"/>
                  </a:xfrm>
                </p:grpSpPr>
                <p:sp>
                  <p:nvSpPr>
                    <p:cNvPr id="709674" name="AutoShape 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071" y="364"/>
                      <a:ext cx="361" cy="198"/>
                    </a:xfrm>
                    <a:prstGeom prst="roundRect">
                      <a:avLst>
                        <a:gd name="adj" fmla="val 505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8" name="Group 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071" y="364"/>
                      <a:ext cx="365" cy="218"/>
                      <a:chOff x="5071" y="364"/>
                      <a:chExt cx="365" cy="218"/>
                    </a:xfrm>
                  </p:grpSpPr>
                  <p:sp>
                    <p:nvSpPr>
                      <p:cNvPr id="709676" name="AutoShape 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071" y="364"/>
                        <a:ext cx="348" cy="188"/>
                      </a:xfrm>
                      <a:prstGeom prst="roundRect">
                        <a:avLst>
                          <a:gd name="adj" fmla="val 528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19" name="Group 4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071" y="364"/>
                        <a:ext cx="365" cy="218"/>
                        <a:chOff x="5071" y="364"/>
                        <a:chExt cx="365" cy="218"/>
                      </a:xfrm>
                    </p:grpSpPr>
                    <p:sp>
                      <p:nvSpPr>
                        <p:cNvPr id="709678" name="AutoShape 4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071" y="364"/>
                          <a:ext cx="339" cy="178"/>
                        </a:xfrm>
                        <a:prstGeom prst="roundRect">
                          <a:avLst>
                            <a:gd name="adj" fmla="val 560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0" name="Group 4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071" y="364"/>
                          <a:ext cx="365" cy="218"/>
                          <a:chOff x="5071" y="364"/>
                          <a:chExt cx="365" cy="218"/>
                        </a:xfrm>
                      </p:grpSpPr>
                      <p:sp>
                        <p:nvSpPr>
                          <p:cNvPr id="709680" name="AutoShape 4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071" y="364"/>
                            <a:ext cx="329" cy="169"/>
                          </a:xfrm>
                          <a:prstGeom prst="roundRect">
                            <a:avLst>
                              <a:gd name="adj" fmla="val 593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1" name="Group 4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071" y="364"/>
                            <a:ext cx="365" cy="218"/>
                            <a:chOff x="5071" y="364"/>
                            <a:chExt cx="365" cy="218"/>
                          </a:xfrm>
                        </p:grpSpPr>
                        <p:sp>
                          <p:nvSpPr>
                            <p:cNvPr id="709682" name="AutoShape 5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071" y="364"/>
                              <a:ext cx="321" cy="159"/>
                            </a:xfrm>
                            <a:prstGeom prst="roundRect">
                              <a:avLst>
                                <a:gd name="adj" fmla="val 630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22" name="Group 5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5071" y="364"/>
                              <a:ext cx="365" cy="218"/>
                              <a:chOff x="5071" y="364"/>
                              <a:chExt cx="365" cy="218"/>
                            </a:xfrm>
                          </p:grpSpPr>
                          <p:sp>
                            <p:nvSpPr>
                              <p:cNvPr id="709684" name="AutoShape 5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5071" y="364"/>
                                <a:ext cx="312" cy="153"/>
                              </a:xfrm>
                              <a:prstGeom prst="roundRect">
                                <a:avLst>
                                  <a:gd name="adj" fmla="val 657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23" name="Group 53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5071" y="364"/>
                                <a:ext cx="365" cy="218"/>
                                <a:chOff x="5071" y="364"/>
                                <a:chExt cx="365" cy="218"/>
                              </a:xfrm>
                            </p:grpSpPr>
                            <p:sp>
                              <p:nvSpPr>
                                <p:cNvPr id="709686" name="AutoShape 5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71" y="364"/>
                                  <a:ext cx="304" cy="148"/>
                                </a:xfrm>
                                <a:prstGeom prst="roundRect">
                                  <a:avLst>
                                    <a:gd name="adj" fmla="val 67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87" name="AutoShape 5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71" y="364"/>
                                  <a:ext cx="304" cy="148"/>
                                </a:xfrm>
                                <a:prstGeom prst="roundRect">
                                  <a:avLst>
                                    <a:gd name="adj" fmla="val 67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88" name="AutoShape 5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71" y="364"/>
                                  <a:ext cx="304" cy="148"/>
                                </a:xfrm>
                                <a:prstGeom prst="roundRect">
                                  <a:avLst>
                                    <a:gd name="adj" fmla="val 67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89" name="AutoShape 5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71" y="364"/>
                                  <a:ext cx="303" cy="148"/>
                                </a:xfrm>
                                <a:prstGeom prst="roundRect">
                                  <a:avLst>
                                    <a:gd name="adj" fmla="val 67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90" name="AutoShape 5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71" y="364"/>
                                  <a:ext cx="303" cy="148"/>
                                </a:xfrm>
                                <a:prstGeom prst="roundRect">
                                  <a:avLst>
                                    <a:gd name="adj" fmla="val 67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91" name="AutoShape 5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71" y="364"/>
                                  <a:ext cx="303" cy="147"/>
                                </a:xfrm>
                                <a:prstGeom prst="roundRect">
                                  <a:avLst>
                                    <a:gd name="adj" fmla="val 68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92" name="AutoShape 6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71" y="364"/>
                                  <a:ext cx="303" cy="147"/>
                                </a:xfrm>
                                <a:prstGeom prst="roundRect">
                                  <a:avLst>
                                    <a:gd name="adj" fmla="val 68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93" name="AutoShape 6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71" y="364"/>
                                  <a:ext cx="303" cy="146"/>
                                </a:xfrm>
                                <a:prstGeom prst="roundRect">
                                  <a:avLst>
                                    <a:gd name="adj" fmla="val 68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694" name="AutoShape 6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71" y="364"/>
                                  <a:ext cx="365" cy="218"/>
                                </a:xfrm>
                                <a:prstGeom prst="roundRect">
                                  <a:avLst>
                                    <a:gd name="adj" fmla="val 69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dirty="0">
                                      <a:solidFill>
                                        <a:schemeClr val="tx1"/>
                                      </a:solidFill>
                                    </a:rPr>
                                    <a:t>0.365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grpSp>
        <p:nvGrpSpPr>
          <p:cNvPr id="24" name="Group 63"/>
          <p:cNvGrpSpPr>
            <a:grpSpLocks/>
          </p:cNvGrpSpPr>
          <p:nvPr/>
        </p:nvGrpSpPr>
        <p:grpSpPr bwMode="auto">
          <a:xfrm>
            <a:off x="626400" y="4114524"/>
            <a:ext cx="7279200" cy="295232"/>
            <a:chOff x="435" y="2857"/>
            <a:chExt cx="5055" cy="205"/>
          </a:xfrm>
        </p:grpSpPr>
        <p:sp>
          <p:nvSpPr>
            <p:cNvPr id="709696" name="AutoShape 64"/>
            <p:cNvSpPr>
              <a:spLocks noChangeArrowheads="1"/>
            </p:cNvSpPr>
            <p:nvPr/>
          </p:nvSpPr>
          <p:spPr bwMode="auto">
            <a:xfrm>
              <a:off x="435" y="2857"/>
              <a:ext cx="5055" cy="190"/>
            </a:xfrm>
            <a:prstGeom prst="roundRect">
              <a:avLst>
                <a:gd name="adj" fmla="val 523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5" name="Group 65"/>
            <p:cNvGrpSpPr>
              <a:grpSpLocks/>
            </p:cNvGrpSpPr>
            <p:nvPr/>
          </p:nvGrpSpPr>
          <p:grpSpPr bwMode="auto">
            <a:xfrm>
              <a:off x="435" y="2857"/>
              <a:ext cx="5039" cy="205"/>
              <a:chOff x="435" y="2857"/>
              <a:chExt cx="5039" cy="205"/>
            </a:xfrm>
          </p:grpSpPr>
          <p:sp>
            <p:nvSpPr>
              <p:cNvPr id="709698" name="AutoShape 66"/>
              <p:cNvSpPr>
                <a:spLocks noChangeArrowheads="1"/>
              </p:cNvSpPr>
              <p:nvPr/>
            </p:nvSpPr>
            <p:spPr bwMode="auto">
              <a:xfrm>
                <a:off x="435" y="2857"/>
                <a:ext cx="5039" cy="174"/>
              </a:xfrm>
              <a:prstGeom prst="roundRect">
                <a:avLst>
                  <a:gd name="adj" fmla="val 574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6" name="Group 67"/>
              <p:cNvGrpSpPr>
                <a:grpSpLocks/>
              </p:cNvGrpSpPr>
              <p:nvPr/>
            </p:nvGrpSpPr>
            <p:grpSpPr bwMode="auto">
              <a:xfrm>
                <a:off x="435" y="2857"/>
                <a:ext cx="5027" cy="205"/>
                <a:chOff x="435" y="2857"/>
                <a:chExt cx="5027" cy="205"/>
              </a:xfrm>
            </p:grpSpPr>
            <p:sp>
              <p:nvSpPr>
                <p:cNvPr id="709700" name="AutoShape 68"/>
                <p:cNvSpPr>
                  <a:spLocks noChangeArrowheads="1"/>
                </p:cNvSpPr>
                <p:nvPr/>
              </p:nvSpPr>
              <p:spPr bwMode="auto">
                <a:xfrm>
                  <a:off x="435" y="2857"/>
                  <a:ext cx="5027" cy="159"/>
                </a:xfrm>
                <a:prstGeom prst="roundRect">
                  <a:avLst>
                    <a:gd name="adj" fmla="val 630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27" name="Group 69"/>
                <p:cNvGrpSpPr>
                  <a:grpSpLocks/>
                </p:cNvGrpSpPr>
                <p:nvPr/>
              </p:nvGrpSpPr>
              <p:grpSpPr bwMode="auto">
                <a:xfrm>
                  <a:off x="435" y="2857"/>
                  <a:ext cx="5014" cy="205"/>
                  <a:chOff x="435" y="2857"/>
                  <a:chExt cx="5014" cy="205"/>
                </a:xfrm>
              </p:grpSpPr>
              <p:sp>
                <p:nvSpPr>
                  <p:cNvPr id="709702" name="AutoShape 70"/>
                  <p:cNvSpPr>
                    <a:spLocks noChangeArrowheads="1"/>
                  </p:cNvSpPr>
                  <p:nvPr/>
                </p:nvSpPr>
                <p:spPr bwMode="auto">
                  <a:xfrm>
                    <a:off x="435" y="2857"/>
                    <a:ext cx="5014" cy="149"/>
                  </a:xfrm>
                  <a:prstGeom prst="roundRect">
                    <a:avLst>
                      <a:gd name="adj" fmla="val 671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28" name="Group 71"/>
                  <p:cNvGrpSpPr>
                    <a:grpSpLocks/>
                  </p:cNvGrpSpPr>
                  <p:nvPr/>
                </p:nvGrpSpPr>
                <p:grpSpPr bwMode="auto">
                  <a:xfrm>
                    <a:off x="435" y="2857"/>
                    <a:ext cx="5002" cy="205"/>
                    <a:chOff x="435" y="2857"/>
                    <a:chExt cx="5002" cy="205"/>
                  </a:xfrm>
                </p:grpSpPr>
                <p:sp>
                  <p:nvSpPr>
                    <p:cNvPr id="709704" name="AutoShape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5" y="2857"/>
                      <a:ext cx="5002" cy="138"/>
                    </a:xfrm>
                    <a:prstGeom prst="roundRect">
                      <a:avLst>
                        <a:gd name="adj" fmla="val 722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9" name="Group 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5" y="2857"/>
                      <a:ext cx="4990" cy="205"/>
                      <a:chOff x="435" y="2857"/>
                      <a:chExt cx="4990" cy="205"/>
                    </a:xfrm>
                  </p:grpSpPr>
                  <p:sp>
                    <p:nvSpPr>
                      <p:cNvPr id="709706" name="AutoShape 7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5" y="2857"/>
                        <a:ext cx="4990" cy="126"/>
                      </a:xfrm>
                      <a:prstGeom prst="roundRect">
                        <a:avLst>
                          <a:gd name="adj" fmla="val 792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30" name="Group 7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35" y="2857"/>
                        <a:ext cx="4979" cy="205"/>
                        <a:chOff x="435" y="2857"/>
                        <a:chExt cx="4979" cy="205"/>
                      </a:xfrm>
                    </p:grpSpPr>
                    <p:sp>
                      <p:nvSpPr>
                        <p:cNvPr id="709708" name="AutoShape 7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5" y="2857"/>
                          <a:ext cx="4979" cy="118"/>
                        </a:xfrm>
                        <a:prstGeom prst="roundRect">
                          <a:avLst>
                            <a:gd name="adj" fmla="val 847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1" name="Group 7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35" y="2857"/>
                          <a:ext cx="4969" cy="205"/>
                          <a:chOff x="435" y="2857"/>
                          <a:chExt cx="4969" cy="205"/>
                        </a:xfrm>
                      </p:grpSpPr>
                      <p:sp>
                        <p:nvSpPr>
                          <p:cNvPr id="709710" name="AutoShape 7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35" y="2857"/>
                            <a:ext cx="4969" cy="110"/>
                          </a:xfrm>
                          <a:prstGeom prst="roundRect">
                            <a:avLst>
                              <a:gd name="adj" fmla="val 907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709632" name="Group 7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35" y="2857"/>
                            <a:ext cx="4960" cy="205"/>
                            <a:chOff x="435" y="2857"/>
                            <a:chExt cx="4960" cy="205"/>
                          </a:xfrm>
                        </p:grpSpPr>
                        <p:sp>
                          <p:nvSpPr>
                            <p:cNvPr id="709712" name="AutoShape 8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35" y="2857"/>
                              <a:ext cx="4960" cy="101"/>
                            </a:xfrm>
                            <a:prstGeom prst="roundRect">
                              <a:avLst>
                                <a:gd name="adj" fmla="val 1000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709633" name="Group 8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435" y="2857"/>
                              <a:ext cx="4951" cy="205"/>
                              <a:chOff x="435" y="2857"/>
                              <a:chExt cx="4951" cy="205"/>
                            </a:xfrm>
                          </p:grpSpPr>
                          <p:sp>
                            <p:nvSpPr>
                              <p:cNvPr id="709714" name="AutoShape 8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435" y="2857"/>
                                <a:ext cx="4951" cy="96"/>
                              </a:xfrm>
                              <a:prstGeom prst="roundRect">
                                <a:avLst>
                                  <a:gd name="adj" fmla="val 1042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709635" name="Group 83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435" y="2857"/>
                                <a:ext cx="4944" cy="205"/>
                                <a:chOff x="435" y="2857"/>
                                <a:chExt cx="4944" cy="205"/>
                              </a:xfrm>
                            </p:grpSpPr>
                            <p:sp>
                              <p:nvSpPr>
                                <p:cNvPr id="709716" name="AutoShape 8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5" y="2857"/>
                                  <a:ext cx="4944" cy="89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17" name="AutoShape 8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5" y="2857"/>
                                  <a:ext cx="4944" cy="89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18" name="AutoShape 8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5" y="2857"/>
                                  <a:ext cx="4944" cy="89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19" name="AutoShape 8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5" y="2857"/>
                                  <a:ext cx="4943" cy="89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20" name="AutoShape 8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5" y="2857"/>
                                  <a:ext cx="4943" cy="89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21" name="AutoShape 8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5" y="2857"/>
                                  <a:ext cx="4942" cy="89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22" name="AutoShape 9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5" y="2857"/>
                                  <a:ext cx="4941" cy="88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23" name="AutoShape 9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5" y="2857"/>
                                  <a:ext cx="4940" cy="88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24" name="AutoShape 9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435" y="2857"/>
                                  <a:ext cx="4714" cy="205"/>
                                </a:xfrm>
                                <a:prstGeom prst="roundRect">
                                  <a:avLst>
                                    <a:gd name="adj" fmla="val 1162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sz="900" dirty="0"/>
                                    <a:t>   </a:t>
                                  </a:r>
                                  <a:r>
                                    <a:rPr lang="en-GB" sz="1100" b="1" dirty="0"/>
                                    <a:t>a2' 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 a1'                  a2'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 a2'  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pic>
        <p:nvPicPr>
          <p:cNvPr id="709725" name="Picture 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1761" y="4598403"/>
            <a:ext cx="4741920" cy="1317738"/>
          </a:xfrm>
          <a:prstGeom prst="rect">
            <a:avLst/>
          </a:prstGeom>
          <a:noFill/>
        </p:spPr>
      </p:pic>
      <p:pic>
        <p:nvPicPr>
          <p:cNvPr id="709726" name="Picture 9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5761" y="72008"/>
            <a:ext cx="4741920" cy="1317739"/>
          </a:xfrm>
          <a:prstGeom prst="rect">
            <a:avLst/>
          </a:prstGeom>
          <a:noFill/>
        </p:spPr>
      </p:pic>
      <p:grpSp>
        <p:nvGrpSpPr>
          <p:cNvPr id="709637" name="Group 95"/>
          <p:cNvGrpSpPr>
            <a:grpSpLocks/>
          </p:cNvGrpSpPr>
          <p:nvPr/>
        </p:nvGrpSpPr>
        <p:grpSpPr bwMode="auto">
          <a:xfrm>
            <a:off x="7333921" y="2818377"/>
            <a:ext cx="600480" cy="360038"/>
            <a:chOff x="5093" y="1957"/>
            <a:chExt cx="417" cy="250"/>
          </a:xfrm>
        </p:grpSpPr>
        <p:sp>
          <p:nvSpPr>
            <p:cNvPr id="709728" name="AutoShape 96"/>
            <p:cNvSpPr>
              <a:spLocks noChangeArrowheads="1"/>
            </p:cNvSpPr>
            <p:nvPr/>
          </p:nvSpPr>
          <p:spPr bwMode="auto">
            <a:xfrm>
              <a:off x="5093" y="1957"/>
              <a:ext cx="417" cy="250"/>
            </a:xfrm>
            <a:prstGeom prst="roundRect">
              <a:avLst>
                <a:gd name="adj" fmla="val 398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09639" name="Group 97"/>
            <p:cNvGrpSpPr>
              <a:grpSpLocks/>
            </p:cNvGrpSpPr>
            <p:nvPr/>
          </p:nvGrpSpPr>
          <p:grpSpPr bwMode="auto">
            <a:xfrm>
              <a:off x="5093" y="1957"/>
              <a:ext cx="402" cy="235"/>
              <a:chOff x="5093" y="1957"/>
              <a:chExt cx="402" cy="235"/>
            </a:xfrm>
          </p:grpSpPr>
          <p:sp>
            <p:nvSpPr>
              <p:cNvPr id="709730" name="AutoShape 98"/>
              <p:cNvSpPr>
                <a:spLocks noChangeArrowheads="1"/>
              </p:cNvSpPr>
              <p:nvPr/>
            </p:nvSpPr>
            <p:spPr bwMode="auto">
              <a:xfrm>
                <a:off x="5093" y="1957"/>
                <a:ext cx="402" cy="235"/>
              </a:xfrm>
              <a:prstGeom prst="roundRect">
                <a:avLst>
                  <a:gd name="adj" fmla="val 426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09641" name="Group 99"/>
              <p:cNvGrpSpPr>
                <a:grpSpLocks/>
              </p:cNvGrpSpPr>
              <p:nvPr/>
            </p:nvGrpSpPr>
            <p:grpSpPr bwMode="auto">
              <a:xfrm>
                <a:off x="5093" y="1957"/>
                <a:ext cx="388" cy="221"/>
                <a:chOff x="5093" y="1957"/>
                <a:chExt cx="388" cy="221"/>
              </a:xfrm>
            </p:grpSpPr>
            <p:sp>
              <p:nvSpPr>
                <p:cNvPr id="709732" name="AutoShape 100"/>
                <p:cNvSpPr>
                  <a:spLocks noChangeArrowheads="1"/>
                </p:cNvSpPr>
                <p:nvPr/>
              </p:nvSpPr>
              <p:spPr bwMode="auto">
                <a:xfrm>
                  <a:off x="5093" y="1957"/>
                  <a:ext cx="388" cy="221"/>
                </a:xfrm>
                <a:prstGeom prst="roundRect">
                  <a:avLst>
                    <a:gd name="adj" fmla="val 454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09643" name="Group 101"/>
                <p:cNvGrpSpPr>
                  <a:grpSpLocks/>
                </p:cNvGrpSpPr>
                <p:nvPr/>
              </p:nvGrpSpPr>
              <p:grpSpPr bwMode="auto">
                <a:xfrm>
                  <a:off x="5093" y="1957"/>
                  <a:ext cx="377" cy="218"/>
                  <a:chOff x="5093" y="1957"/>
                  <a:chExt cx="377" cy="218"/>
                </a:xfrm>
              </p:grpSpPr>
              <p:sp>
                <p:nvSpPr>
                  <p:cNvPr id="709734" name="AutoShape 102"/>
                  <p:cNvSpPr>
                    <a:spLocks noChangeArrowheads="1"/>
                  </p:cNvSpPr>
                  <p:nvPr/>
                </p:nvSpPr>
                <p:spPr bwMode="auto">
                  <a:xfrm>
                    <a:off x="5093" y="1957"/>
                    <a:ext cx="377" cy="209"/>
                  </a:xfrm>
                  <a:prstGeom prst="roundRect">
                    <a:avLst>
                      <a:gd name="adj" fmla="val 477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09645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5093" y="1957"/>
                    <a:ext cx="366" cy="218"/>
                    <a:chOff x="5093" y="1957"/>
                    <a:chExt cx="366" cy="218"/>
                  </a:xfrm>
                </p:grpSpPr>
                <p:sp>
                  <p:nvSpPr>
                    <p:cNvPr id="709736" name="AutoShape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093" y="1957"/>
                      <a:ext cx="366" cy="199"/>
                    </a:xfrm>
                    <a:prstGeom prst="roundRect">
                      <a:avLst>
                        <a:gd name="adj" fmla="val 505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09647" name="Group 10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093" y="1957"/>
                      <a:ext cx="365" cy="218"/>
                      <a:chOff x="5093" y="1957"/>
                      <a:chExt cx="365" cy="218"/>
                    </a:xfrm>
                  </p:grpSpPr>
                  <p:sp>
                    <p:nvSpPr>
                      <p:cNvPr id="709738" name="AutoShape 10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093" y="1957"/>
                        <a:ext cx="354" cy="190"/>
                      </a:xfrm>
                      <a:prstGeom prst="roundRect">
                        <a:avLst>
                          <a:gd name="adj" fmla="val 523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09649" name="Group 10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093" y="1957"/>
                        <a:ext cx="365" cy="218"/>
                        <a:chOff x="5093" y="1957"/>
                        <a:chExt cx="365" cy="218"/>
                      </a:xfrm>
                    </p:grpSpPr>
                    <p:sp>
                      <p:nvSpPr>
                        <p:cNvPr id="709740" name="AutoShape 10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093" y="1957"/>
                          <a:ext cx="346" cy="180"/>
                        </a:xfrm>
                        <a:prstGeom prst="roundRect">
                          <a:avLst>
                            <a:gd name="adj" fmla="val 556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09651" name="Group 10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093" y="1957"/>
                          <a:ext cx="365" cy="218"/>
                          <a:chOff x="5093" y="1957"/>
                          <a:chExt cx="365" cy="218"/>
                        </a:xfrm>
                      </p:grpSpPr>
                      <p:sp>
                        <p:nvSpPr>
                          <p:cNvPr id="709742" name="AutoShape 11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093" y="1957"/>
                            <a:ext cx="336" cy="171"/>
                          </a:xfrm>
                          <a:prstGeom prst="roundRect">
                            <a:avLst>
                              <a:gd name="adj" fmla="val 588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709653" name="Group 11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093" y="1957"/>
                            <a:ext cx="365" cy="218"/>
                            <a:chOff x="5093" y="1957"/>
                            <a:chExt cx="365" cy="218"/>
                          </a:xfrm>
                        </p:grpSpPr>
                        <p:sp>
                          <p:nvSpPr>
                            <p:cNvPr id="709744" name="AutoShape 11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093" y="1957"/>
                              <a:ext cx="329" cy="165"/>
                            </a:xfrm>
                            <a:prstGeom prst="roundRect">
                              <a:avLst>
                                <a:gd name="adj" fmla="val 606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709655" name="Group 11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5093" y="1957"/>
                              <a:ext cx="365" cy="218"/>
                              <a:chOff x="5093" y="1957"/>
                              <a:chExt cx="365" cy="218"/>
                            </a:xfrm>
                          </p:grpSpPr>
                          <p:sp>
                            <p:nvSpPr>
                              <p:cNvPr id="709746" name="AutoShape 11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5093" y="1957"/>
                                <a:ext cx="322" cy="157"/>
                              </a:xfrm>
                              <a:prstGeom prst="roundRect">
                                <a:avLst>
                                  <a:gd name="adj" fmla="val 639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709665" name="Group 115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5093" y="1957"/>
                                <a:ext cx="365" cy="218"/>
                                <a:chOff x="5093" y="1957"/>
                                <a:chExt cx="365" cy="218"/>
                              </a:xfrm>
                            </p:grpSpPr>
                            <p:sp>
                              <p:nvSpPr>
                                <p:cNvPr id="709748" name="AutoShape 11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93" y="1957"/>
                                  <a:ext cx="315" cy="152"/>
                                </a:xfrm>
                                <a:prstGeom prst="roundRect">
                                  <a:avLst>
                                    <a:gd name="adj" fmla="val 65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49" name="AutoShape 11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93" y="1957"/>
                                  <a:ext cx="315" cy="152"/>
                                </a:xfrm>
                                <a:prstGeom prst="roundRect">
                                  <a:avLst>
                                    <a:gd name="adj" fmla="val 65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50" name="AutoShape 11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93" y="1957"/>
                                  <a:ext cx="315" cy="152"/>
                                </a:xfrm>
                                <a:prstGeom prst="roundRect">
                                  <a:avLst>
                                    <a:gd name="adj" fmla="val 65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51" name="AutoShape 11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93" y="1957"/>
                                  <a:ext cx="314" cy="151"/>
                                </a:xfrm>
                                <a:prstGeom prst="roundRect">
                                  <a:avLst>
                                    <a:gd name="adj" fmla="val 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52" name="AutoShape 12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93" y="1957"/>
                                  <a:ext cx="314" cy="151"/>
                                </a:xfrm>
                                <a:prstGeom prst="roundRect">
                                  <a:avLst>
                                    <a:gd name="adj" fmla="val 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53" name="AutoShape 12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93" y="1957"/>
                                  <a:ext cx="314" cy="151"/>
                                </a:xfrm>
                                <a:prstGeom prst="roundRect">
                                  <a:avLst>
                                    <a:gd name="adj" fmla="val 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54" name="AutoShape 12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93" y="1957"/>
                                  <a:ext cx="314" cy="150"/>
                                </a:xfrm>
                                <a:prstGeom prst="roundRect">
                                  <a:avLst>
                                    <a:gd name="adj" fmla="val 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55" name="AutoShape 12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93" y="1957"/>
                                  <a:ext cx="365" cy="218"/>
                                </a:xfrm>
                                <a:prstGeom prst="roundRect">
                                  <a:avLst>
                                    <a:gd name="adj" fmla="val 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dirty="0">
                                      <a:solidFill>
                                        <a:schemeClr val="tx1"/>
                                      </a:solidFill>
                                    </a:rPr>
                                    <a:t>0.700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sp>
        <p:nvSpPr>
          <p:cNvPr id="709756" name="Line 124"/>
          <p:cNvSpPr>
            <a:spLocks noChangeShapeType="1"/>
          </p:cNvSpPr>
          <p:nvPr/>
        </p:nvSpPr>
        <p:spPr bwMode="auto">
          <a:xfrm flipH="1" flipV="1">
            <a:off x="6422400" y="3562934"/>
            <a:ext cx="64800" cy="280830"/>
          </a:xfrm>
          <a:prstGeom prst="line">
            <a:avLst/>
          </a:prstGeom>
          <a:noFill/>
          <a:ln w="9360">
            <a:solidFill>
              <a:srgbClr val="0000FF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9757" name="Line 125"/>
          <p:cNvSpPr>
            <a:spLocks noChangeShapeType="1"/>
          </p:cNvSpPr>
          <p:nvPr/>
        </p:nvSpPr>
        <p:spPr bwMode="auto">
          <a:xfrm flipH="1" flipV="1">
            <a:off x="2750400" y="5754845"/>
            <a:ext cx="64800" cy="280830"/>
          </a:xfrm>
          <a:prstGeom prst="line">
            <a:avLst/>
          </a:prstGeom>
          <a:noFill/>
          <a:ln w="9360">
            <a:solidFill>
              <a:srgbClr val="0000FF"/>
            </a:solidFill>
            <a:round/>
            <a:headEnd/>
            <a:tailEnd type="triangle" w="med" len="med"/>
          </a:ln>
        </p:spPr>
        <p:txBody>
          <a:bodyPr lIns="82945" tIns="41473" rIns="82945" bIns="41473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09667" name="Group 126"/>
          <p:cNvGrpSpPr>
            <a:grpSpLocks/>
          </p:cNvGrpSpPr>
          <p:nvPr/>
        </p:nvGrpSpPr>
        <p:grpSpPr bwMode="auto">
          <a:xfrm>
            <a:off x="734400" y="6436056"/>
            <a:ext cx="7279200" cy="295232"/>
            <a:chOff x="510" y="4469"/>
            <a:chExt cx="5055" cy="205"/>
          </a:xfrm>
        </p:grpSpPr>
        <p:sp>
          <p:nvSpPr>
            <p:cNvPr id="709759" name="AutoShape 127"/>
            <p:cNvSpPr>
              <a:spLocks noChangeArrowheads="1"/>
            </p:cNvSpPr>
            <p:nvPr/>
          </p:nvSpPr>
          <p:spPr bwMode="auto">
            <a:xfrm>
              <a:off x="510" y="4469"/>
              <a:ext cx="5055" cy="190"/>
            </a:xfrm>
            <a:prstGeom prst="roundRect">
              <a:avLst>
                <a:gd name="adj" fmla="val 523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09669" name="Group 128"/>
            <p:cNvGrpSpPr>
              <a:grpSpLocks/>
            </p:cNvGrpSpPr>
            <p:nvPr/>
          </p:nvGrpSpPr>
          <p:grpSpPr bwMode="auto">
            <a:xfrm>
              <a:off x="510" y="4469"/>
              <a:ext cx="5039" cy="205"/>
              <a:chOff x="510" y="4469"/>
              <a:chExt cx="5039" cy="205"/>
            </a:xfrm>
          </p:grpSpPr>
          <p:sp>
            <p:nvSpPr>
              <p:cNvPr id="709761" name="AutoShape 129"/>
              <p:cNvSpPr>
                <a:spLocks noChangeArrowheads="1"/>
              </p:cNvSpPr>
              <p:nvPr/>
            </p:nvSpPr>
            <p:spPr bwMode="auto">
              <a:xfrm>
                <a:off x="510" y="4469"/>
                <a:ext cx="5039" cy="174"/>
              </a:xfrm>
              <a:prstGeom prst="roundRect">
                <a:avLst>
                  <a:gd name="adj" fmla="val 574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09671" name="Group 130"/>
              <p:cNvGrpSpPr>
                <a:grpSpLocks/>
              </p:cNvGrpSpPr>
              <p:nvPr/>
            </p:nvGrpSpPr>
            <p:grpSpPr bwMode="auto">
              <a:xfrm>
                <a:off x="510" y="4469"/>
                <a:ext cx="5024" cy="205"/>
                <a:chOff x="510" y="4469"/>
                <a:chExt cx="5024" cy="205"/>
              </a:xfrm>
            </p:grpSpPr>
            <p:sp>
              <p:nvSpPr>
                <p:cNvPr id="709763" name="AutoShape 131"/>
                <p:cNvSpPr>
                  <a:spLocks noChangeArrowheads="1"/>
                </p:cNvSpPr>
                <p:nvPr/>
              </p:nvSpPr>
              <p:spPr bwMode="auto">
                <a:xfrm>
                  <a:off x="510" y="4469"/>
                  <a:ext cx="5024" cy="160"/>
                </a:xfrm>
                <a:prstGeom prst="roundRect">
                  <a:avLst>
                    <a:gd name="adj" fmla="val 625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09673" name="Group 132"/>
                <p:cNvGrpSpPr>
                  <a:grpSpLocks/>
                </p:cNvGrpSpPr>
                <p:nvPr/>
              </p:nvGrpSpPr>
              <p:grpSpPr bwMode="auto">
                <a:xfrm>
                  <a:off x="510" y="4469"/>
                  <a:ext cx="5013" cy="205"/>
                  <a:chOff x="510" y="4469"/>
                  <a:chExt cx="5013" cy="205"/>
                </a:xfrm>
              </p:grpSpPr>
              <p:sp>
                <p:nvSpPr>
                  <p:cNvPr id="709765" name="AutoShape 133"/>
                  <p:cNvSpPr>
                    <a:spLocks noChangeArrowheads="1"/>
                  </p:cNvSpPr>
                  <p:nvPr/>
                </p:nvSpPr>
                <p:spPr bwMode="auto">
                  <a:xfrm>
                    <a:off x="510" y="4469"/>
                    <a:ext cx="5013" cy="150"/>
                  </a:xfrm>
                  <a:prstGeom prst="roundRect">
                    <a:avLst>
                      <a:gd name="adj" fmla="val 667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09675" name="Group 134"/>
                  <p:cNvGrpSpPr>
                    <a:grpSpLocks/>
                  </p:cNvGrpSpPr>
                  <p:nvPr/>
                </p:nvGrpSpPr>
                <p:grpSpPr bwMode="auto">
                  <a:xfrm>
                    <a:off x="510" y="4469"/>
                    <a:ext cx="5000" cy="205"/>
                    <a:chOff x="510" y="4469"/>
                    <a:chExt cx="5000" cy="205"/>
                  </a:xfrm>
                </p:grpSpPr>
                <p:sp>
                  <p:nvSpPr>
                    <p:cNvPr id="709767" name="AutoShape 1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0" y="4469"/>
                      <a:ext cx="5000" cy="138"/>
                    </a:xfrm>
                    <a:prstGeom prst="roundRect">
                      <a:avLst>
                        <a:gd name="adj" fmla="val 722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09677" name="Group 1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0" y="4469"/>
                      <a:ext cx="4987" cy="205"/>
                      <a:chOff x="510" y="4469"/>
                      <a:chExt cx="4987" cy="205"/>
                    </a:xfrm>
                  </p:grpSpPr>
                  <p:sp>
                    <p:nvSpPr>
                      <p:cNvPr id="709769" name="AutoShape 1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10" y="4469"/>
                        <a:ext cx="4987" cy="127"/>
                      </a:xfrm>
                      <a:prstGeom prst="roundRect">
                        <a:avLst>
                          <a:gd name="adj" fmla="val 792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09679" name="Group 13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10" y="4469"/>
                        <a:ext cx="4976" cy="205"/>
                        <a:chOff x="510" y="4469"/>
                        <a:chExt cx="4976" cy="205"/>
                      </a:xfrm>
                    </p:grpSpPr>
                    <p:sp>
                      <p:nvSpPr>
                        <p:cNvPr id="709771" name="AutoShape 13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10" y="4469"/>
                          <a:ext cx="4976" cy="119"/>
                        </a:xfrm>
                        <a:prstGeom prst="roundRect">
                          <a:avLst>
                            <a:gd name="adj" fmla="val 847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09681" name="Group 14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10" y="4469"/>
                          <a:ext cx="4964" cy="205"/>
                          <a:chOff x="510" y="4469"/>
                          <a:chExt cx="4964" cy="205"/>
                        </a:xfrm>
                      </p:grpSpPr>
                      <p:sp>
                        <p:nvSpPr>
                          <p:cNvPr id="709773" name="AutoShape 14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10" y="4469"/>
                            <a:ext cx="4964" cy="111"/>
                          </a:xfrm>
                          <a:prstGeom prst="roundRect">
                            <a:avLst>
                              <a:gd name="adj" fmla="val 907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709683" name="Group 14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10" y="4469"/>
                            <a:ext cx="4956" cy="205"/>
                            <a:chOff x="510" y="4469"/>
                            <a:chExt cx="4956" cy="205"/>
                          </a:xfrm>
                        </p:grpSpPr>
                        <p:sp>
                          <p:nvSpPr>
                            <p:cNvPr id="709775" name="AutoShape 14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10" y="4469"/>
                              <a:ext cx="4956" cy="105"/>
                            </a:xfrm>
                            <a:prstGeom prst="roundRect">
                              <a:avLst>
                                <a:gd name="adj" fmla="val 958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709685" name="Group 144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510" y="4469"/>
                              <a:ext cx="4948" cy="205"/>
                              <a:chOff x="510" y="4469"/>
                              <a:chExt cx="4948" cy="205"/>
                            </a:xfrm>
                          </p:grpSpPr>
                          <p:sp>
                            <p:nvSpPr>
                              <p:cNvPr id="709777" name="AutoShape 14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510" y="4469"/>
                                <a:ext cx="4948" cy="98"/>
                              </a:xfrm>
                              <a:prstGeom prst="roundRect">
                                <a:avLst>
                                  <a:gd name="adj" fmla="val 1019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709695" name="Group 146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510" y="4469"/>
                                <a:ext cx="4939" cy="205"/>
                                <a:chOff x="510" y="4469"/>
                                <a:chExt cx="4939" cy="205"/>
                              </a:xfrm>
                            </p:grpSpPr>
                            <p:sp>
                              <p:nvSpPr>
                                <p:cNvPr id="709779" name="AutoShape 14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10" y="4469"/>
                                  <a:ext cx="4939" cy="91"/>
                                </a:xfrm>
                                <a:prstGeom prst="roundRect">
                                  <a:avLst>
                                    <a:gd name="adj" fmla="val 111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80" name="AutoShape 14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10" y="4469"/>
                                  <a:ext cx="4939" cy="90"/>
                                </a:xfrm>
                                <a:prstGeom prst="roundRect">
                                  <a:avLst>
                                    <a:gd name="adj" fmla="val 111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81" name="AutoShape 14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10" y="4469"/>
                                  <a:ext cx="4938" cy="90"/>
                                </a:xfrm>
                                <a:prstGeom prst="roundRect">
                                  <a:avLst>
                                    <a:gd name="adj" fmla="val 111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82" name="AutoShape 15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10" y="4469"/>
                                  <a:ext cx="4938" cy="90"/>
                                </a:xfrm>
                                <a:prstGeom prst="roundRect">
                                  <a:avLst>
                                    <a:gd name="adj" fmla="val 111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83" name="AutoShape 15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10" y="4469"/>
                                  <a:ext cx="4937" cy="90"/>
                                </a:xfrm>
                                <a:prstGeom prst="roundRect">
                                  <a:avLst>
                                    <a:gd name="adj" fmla="val 111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84" name="AutoShape 15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10" y="4469"/>
                                  <a:ext cx="4937" cy="90"/>
                                </a:xfrm>
                                <a:prstGeom prst="roundRect">
                                  <a:avLst>
                                    <a:gd name="adj" fmla="val 1111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85" name="AutoShape 15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10" y="4469"/>
                                  <a:ext cx="4937" cy="89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86" name="AutoShape 15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10" y="4469"/>
                                  <a:ext cx="4937" cy="89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787" name="AutoShape 15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10" y="4469"/>
                                  <a:ext cx="4714" cy="205"/>
                                </a:xfrm>
                                <a:prstGeom prst="roundRect">
                                  <a:avLst>
                                    <a:gd name="adj" fmla="val 1134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sz="900" dirty="0"/>
                                    <a:t>   </a:t>
                                  </a:r>
                                  <a:r>
                                    <a:rPr lang="en-GB" sz="1100" b="1" dirty="0"/>
                                    <a:t>a2' 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a2'  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</a:t>
                                  </a:r>
                                  <a:r>
                                    <a:rPr lang="en-GB" sz="1100" b="1" dirty="0" err="1"/>
                                    <a:t>e</a:t>
                                  </a:r>
                                  <a:r>
                                    <a:rPr lang="en-GB" sz="1100" b="1" dirty="0"/>
                                    <a:t>'                     a1'                   a2'  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grpSp>
        <p:nvGrpSpPr>
          <p:cNvPr id="709697" name="Group 156"/>
          <p:cNvGrpSpPr>
            <a:grpSpLocks/>
          </p:cNvGrpSpPr>
          <p:nvPr/>
        </p:nvGrpSpPr>
        <p:grpSpPr bwMode="auto">
          <a:xfrm>
            <a:off x="7323840" y="5226310"/>
            <a:ext cx="600480" cy="360038"/>
            <a:chOff x="5086" y="3629"/>
            <a:chExt cx="417" cy="250"/>
          </a:xfrm>
        </p:grpSpPr>
        <p:sp>
          <p:nvSpPr>
            <p:cNvPr id="709789" name="AutoShape 157"/>
            <p:cNvSpPr>
              <a:spLocks noChangeArrowheads="1"/>
            </p:cNvSpPr>
            <p:nvPr/>
          </p:nvSpPr>
          <p:spPr bwMode="auto">
            <a:xfrm>
              <a:off x="5086" y="3629"/>
              <a:ext cx="417" cy="250"/>
            </a:xfrm>
            <a:prstGeom prst="roundRect">
              <a:avLst>
                <a:gd name="adj" fmla="val 398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09699" name="Group 158"/>
            <p:cNvGrpSpPr>
              <a:grpSpLocks/>
            </p:cNvGrpSpPr>
            <p:nvPr/>
          </p:nvGrpSpPr>
          <p:grpSpPr bwMode="auto">
            <a:xfrm>
              <a:off x="5086" y="3629"/>
              <a:ext cx="402" cy="235"/>
              <a:chOff x="5086" y="3629"/>
              <a:chExt cx="402" cy="235"/>
            </a:xfrm>
          </p:grpSpPr>
          <p:sp>
            <p:nvSpPr>
              <p:cNvPr id="709791" name="AutoShape 159"/>
              <p:cNvSpPr>
                <a:spLocks noChangeArrowheads="1"/>
              </p:cNvSpPr>
              <p:nvPr/>
            </p:nvSpPr>
            <p:spPr bwMode="auto">
              <a:xfrm>
                <a:off x="5086" y="3629"/>
                <a:ext cx="402" cy="235"/>
              </a:xfrm>
              <a:prstGeom prst="roundRect">
                <a:avLst>
                  <a:gd name="adj" fmla="val 426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09701" name="Group 160"/>
              <p:cNvGrpSpPr>
                <a:grpSpLocks/>
              </p:cNvGrpSpPr>
              <p:nvPr/>
            </p:nvGrpSpPr>
            <p:grpSpPr bwMode="auto">
              <a:xfrm>
                <a:off x="5086" y="3629"/>
                <a:ext cx="388" cy="221"/>
                <a:chOff x="5086" y="3629"/>
                <a:chExt cx="388" cy="221"/>
              </a:xfrm>
            </p:grpSpPr>
            <p:sp>
              <p:nvSpPr>
                <p:cNvPr id="709793" name="AutoShape 161"/>
                <p:cNvSpPr>
                  <a:spLocks noChangeArrowheads="1"/>
                </p:cNvSpPr>
                <p:nvPr/>
              </p:nvSpPr>
              <p:spPr bwMode="auto">
                <a:xfrm>
                  <a:off x="5086" y="3629"/>
                  <a:ext cx="388" cy="221"/>
                </a:xfrm>
                <a:prstGeom prst="roundRect">
                  <a:avLst>
                    <a:gd name="adj" fmla="val 454"/>
                  </a:avLst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09703" name="Group 162"/>
                <p:cNvGrpSpPr>
                  <a:grpSpLocks/>
                </p:cNvGrpSpPr>
                <p:nvPr/>
              </p:nvGrpSpPr>
              <p:grpSpPr bwMode="auto">
                <a:xfrm>
                  <a:off x="5086" y="3629"/>
                  <a:ext cx="376" cy="218"/>
                  <a:chOff x="5086" y="3629"/>
                  <a:chExt cx="376" cy="218"/>
                </a:xfrm>
              </p:grpSpPr>
              <p:sp>
                <p:nvSpPr>
                  <p:cNvPr id="709795" name="AutoShape 163"/>
                  <p:cNvSpPr>
                    <a:spLocks noChangeArrowheads="1"/>
                  </p:cNvSpPr>
                  <p:nvPr/>
                </p:nvSpPr>
                <p:spPr bwMode="auto">
                  <a:xfrm>
                    <a:off x="5086" y="3629"/>
                    <a:ext cx="376" cy="209"/>
                  </a:xfrm>
                  <a:prstGeom prst="roundRect">
                    <a:avLst>
                      <a:gd name="adj" fmla="val 477"/>
                    </a:avLst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709705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5086" y="3629"/>
                    <a:ext cx="365" cy="218"/>
                    <a:chOff x="5086" y="3629"/>
                    <a:chExt cx="365" cy="218"/>
                  </a:xfrm>
                </p:grpSpPr>
                <p:sp>
                  <p:nvSpPr>
                    <p:cNvPr id="709797" name="AutoShape 1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086" y="3629"/>
                      <a:ext cx="364" cy="198"/>
                    </a:xfrm>
                    <a:prstGeom prst="roundRect">
                      <a:avLst>
                        <a:gd name="adj" fmla="val 505"/>
                      </a:avLst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09707" name="Group 1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086" y="3629"/>
                      <a:ext cx="365" cy="218"/>
                      <a:chOff x="5086" y="3629"/>
                      <a:chExt cx="365" cy="218"/>
                    </a:xfrm>
                  </p:grpSpPr>
                  <p:sp>
                    <p:nvSpPr>
                      <p:cNvPr id="709799" name="AutoShape 1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086" y="3629"/>
                        <a:ext cx="353" cy="188"/>
                      </a:xfrm>
                      <a:prstGeom prst="roundRect">
                        <a:avLst>
                          <a:gd name="adj" fmla="val 528"/>
                        </a:avLst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09709" name="Group 16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086" y="3629"/>
                        <a:ext cx="365" cy="218"/>
                        <a:chOff x="5086" y="3629"/>
                        <a:chExt cx="365" cy="218"/>
                      </a:xfrm>
                    </p:grpSpPr>
                    <p:sp>
                      <p:nvSpPr>
                        <p:cNvPr id="709801" name="AutoShape 16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086" y="3629"/>
                          <a:ext cx="345" cy="181"/>
                        </a:xfrm>
                        <a:prstGeom prst="roundRect">
                          <a:avLst>
                            <a:gd name="adj" fmla="val 556"/>
                          </a:avLst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709711" name="Group 17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086" y="3629"/>
                          <a:ext cx="365" cy="218"/>
                          <a:chOff x="5086" y="3629"/>
                          <a:chExt cx="365" cy="218"/>
                        </a:xfrm>
                      </p:grpSpPr>
                      <p:sp>
                        <p:nvSpPr>
                          <p:cNvPr id="709803" name="AutoShape 17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086" y="3629"/>
                            <a:ext cx="336" cy="172"/>
                          </a:xfrm>
                          <a:prstGeom prst="roundRect">
                            <a:avLst>
                              <a:gd name="adj" fmla="val 579"/>
                            </a:avLst>
                          </a:prstGeom>
                          <a:noFill/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709713" name="Group 17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086" y="3629"/>
                            <a:ext cx="365" cy="218"/>
                            <a:chOff x="5086" y="3629"/>
                            <a:chExt cx="365" cy="218"/>
                          </a:xfrm>
                        </p:grpSpPr>
                        <p:sp>
                          <p:nvSpPr>
                            <p:cNvPr id="709805" name="AutoShape 17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086" y="3629"/>
                              <a:ext cx="328" cy="165"/>
                            </a:xfrm>
                            <a:prstGeom prst="roundRect">
                              <a:avLst>
                                <a:gd name="adj" fmla="val 606"/>
                              </a:avLst>
                            </a:prstGeom>
                            <a:noFill/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709715" name="Group 174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5086" y="3629"/>
                              <a:ext cx="365" cy="218"/>
                              <a:chOff x="5086" y="3629"/>
                              <a:chExt cx="365" cy="218"/>
                            </a:xfrm>
                          </p:grpSpPr>
                          <p:sp>
                            <p:nvSpPr>
                              <p:cNvPr id="709807" name="AutoShape 17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5086" y="3629"/>
                                <a:ext cx="322" cy="160"/>
                              </a:xfrm>
                              <a:prstGeom prst="roundRect">
                                <a:avLst>
                                  <a:gd name="adj" fmla="val 625"/>
                                </a:avLst>
                              </a:prstGeom>
                              <a:noFill/>
                              <a:ln w="9525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709727" name="Group 176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5086" y="3629"/>
                                <a:ext cx="365" cy="218"/>
                                <a:chOff x="5086" y="3629"/>
                                <a:chExt cx="365" cy="218"/>
                              </a:xfrm>
                            </p:grpSpPr>
                            <p:sp>
                              <p:nvSpPr>
                                <p:cNvPr id="709809" name="AutoShape 17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86" y="3629"/>
                                  <a:ext cx="316" cy="153"/>
                                </a:xfrm>
                                <a:prstGeom prst="roundRect">
                                  <a:avLst>
                                    <a:gd name="adj" fmla="val 65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810" name="AutoShape 17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86" y="3629"/>
                                  <a:ext cx="316" cy="153"/>
                                </a:xfrm>
                                <a:prstGeom prst="roundRect">
                                  <a:avLst>
                                    <a:gd name="adj" fmla="val 65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811" name="AutoShape 17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86" y="3629"/>
                                  <a:ext cx="316" cy="153"/>
                                </a:xfrm>
                                <a:prstGeom prst="roundRect">
                                  <a:avLst>
                                    <a:gd name="adj" fmla="val 65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812" name="AutoShape 18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86" y="3629"/>
                                  <a:ext cx="316" cy="153"/>
                                </a:xfrm>
                                <a:prstGeom prst="roundRect">
                                  <a:avLst>
                                    <a:gd name="adj" fmla="val 65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813" name="AutoShape 18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86" y="3629"/>
                                  <a:ext cx="316" cy="153"/>
                                </a:xfrm>
                                <a:prstGeom prst="roundRect">
                                  <a:avLst>
                                    <a:gd name="adj" fmla="val 65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814" name="AutoShape 182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86" y="3629"/>
                                  <a:ext cx="316" cy="152"/>
                                </a:xfrm>
                                <a:prstGeom prst="roundRect">
                                  <a:avLst>
                                    <a:gd name="adj" fmla="val 65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815" name="AutoShape 18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86" y="3629"/>
                                  <a:ext cx="316" cy="152"/>
                                </a:xfrm>
                                <a:prstGeom prst="roundRect">
                                  <a:avLst>
                                    <a:gd name="adj" fmla="val 65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709816" name="AutoShape 18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5086" y="3629"/>
                                  <a:ext cx="365" cy="218"/>
                                </a:xfrm>
                                <a:prstGeom prst="roundRect">
                                  <a:avLst>
                                    <a:gd name="adj" fmla="val 667"/>
                                  </a:avLst>
                                </a:prstGeom>
                                <a:noFill/>
                                <a:ln w="9525">
                                  <a:noFill/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lIns="0" tIns="0" rIns="0" bIns="0">
                                  <a:prstTxWarp prst="textNoShape">
                                    <a:avLst/>
                                  </a:prstTxWarp>
                                  <a:spAutoFit/>
                                </a:bodyPr>
                                <a:lstStyle/>
                                <a:p>
                                  <a:pPr>
                                    <a:lnSpc>
                                      <a:spcPts val="2517"/>
                                    </a:lnSpc>
                                    <a:buClr>
                                      <a:srgbClr val="000000"/>
                                    </a:buClr>
                                    <a:buSzPct val="45000"/>
                                    <a:tabLst>
                                      <a:tab pos="0" algn="l"/>
                                      <a:tab pos="414726" algn="l"/>
                                      <a:tab pos="829452" algn="l"/>
                                      <a:tab pos="1244178" algn="l"/>
                                      <a:tab pos="1658904" algn="l"/>
                                      <a:tab pos="2073631" algn="l"/>
                                      <a:tab pos="2488357" algn="l"/>
                                      <a:tab pos="2903083" algn="l"/>
                                      <a:tab pos="3317809" algn="l"/>
                                      <a:tab pos="3732535" algn="l"/>
                                      <a:tab pos="4147261" algn="l"/>
                                      <a:tab pos="4561987" algn="l"/>
                                      <a:tab pos="4976713" algn="l"/>
                                      <a:tab pos="5391440" algn="l"/>
                                      <a:tab pos="5806166" algn="l"/>
                                      <a:tab pos="6220892" algn="l"/>
                                      <a:tab pos="6635618" algn="l"/>
                                      <a:tab pos="7050344" algn="l"/>
                                      <a:tab pos="7465070" algn="l"/>
                                      <a:tab pos="7879796" algn="l"/>
                                      <a:tab pos="8294522" algn="l"/>
                                    </a:tabLst>
                                  </a:pPr>
                                  <a:r>
                                    <a:rPr lang="en-GB" dirty="0">
                                      <a:solidFill>
                                        <a:schemeClr val="tx1"/>
                                      </a:solidFill>
                                    </a:rPr>
                                    <a:t>0.050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pic>
        <p:nvPicPr>
          <p:cNvPr id="709817" name="Picture 18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2960" y="1382545"/>
            <a:ext cx="7395840" cy="709995"/>
          </a:xfrm>
          <a:prstGeom prst="rect">
            <a:avLst/>
          </a:prstGeom>
          <a:noFill/>
        </p:spPr>
      </p:pic>
      <p:pic>
        <p:nvPicPr>
          <p:cNvPr id="709818" name="Picture 18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6000" y="5872936"/>
            <a:ext cx="7626240" cy="686953"/>
          </a:xfrm>
          <a:prstGeom prst="rect">
            <a:avLst/>
          </a:prstGeom>
          <a:noFill/>
        </p:spPr>
      </p:pic>
      <p:pic>
        <p:nvPicPr>
          <p:cNvPr id="709819" name="Picture 18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2320" y="3528371"/>
            <a:ext cx="7591680" cy="724397"/>
          </a:xfrm>
          <a:prstGeom prst="rect">
            <a:avLst/>
          </a:prstGeom>
          <a:noFill/>
        </p:spPr>
      </p:pic>
      <p:sp>
        <p:nvSpPr>
          <p:cNvPr id="709820" name="Line 188"/>
          <p:cNvSpPr>
            <a:spLocks noChangeShapeType="1"/>
          </p:cNvSpPr>
          <p:nvPr/>
        </p:nvSpPr>
        <p:spPr bwMode="auto">
          <a:xfrm>
            <a:off x="4976640" y="207382"/>
            <a:ext cx="0" cy="1036909"/>
          </a:xfrm>
          <a:prstGeom prst="line">
            <a:avLst/>
          </a:prstGeom>
          <a:noFill/>
          <a:ln w="76200">
            <a:solidFill>
              <a:srgbClr val="FF1C16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9821" name="Line 189"/>
          <p:cNvSpPr>
            <a:spLocks noChangeShapeType="1"/>
          </p:cNvSpPr>
          <p:nvPr/>
        </p:nvSpPr>
        <p:spPr bwMode="auto">
          <a:xfrm>
            <a:off x="2764800" y="4769781"/>
            <a:ext cx="0" cy="1036909"/>
          </a:xfrm>
          <a:prstGeom prst="line">
            <a:avLst/>
          </a:prstGeom>
          <a:noFill/>
          <a:ln w="76200">
            <a:solidFill>
              <a:srgbClr val="FF1C16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9822" name="Line 190"/>
          <p:cNvSpPr>
            <a:spLocks noChangeShapeType="1"/>
          </p:cNvSpPr>
          <p:nvPr/>
        </p:nvSpPr>
        <p:spPr bwMode="auto">
          <a:xfrm>
            <a:off x="6912000" y="2488581"/>
            <a:ext cx="0" cy="1036909"/>
          </a:xfrm>
          <a:prstGeom prst="line">
            <a:avLst/>
          </a:prstGeom>
          <a:noFill/>
          <a:ln w="76200">
            <a:solidFill>
              <a:srgbClr val="FF1C16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4933" y="694267"/>
            <a:ext cx="8404877" cy="5078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“Take home” points:</a:t>
            </a:r>
          </a:p>
          <a:p>
            <a:endParaRPr lang="en-US" b="1" dirty="0" smtClean="0"/>
          </a:p>
          <a:p>
            <a:pPr marL="342900" indent="-342900">
              <a:buAutoNum type="arabicPeriod"/>
            </a:pPr>
            <a:r>
              <a:rPr lang="en-US" b="1" dirty="0" smtClean="0"/>
              <a:t>Structure, in its various meanings, is central to science in areas ranging from</a:t>
            </a:r>
          </a:p>
          <a:p>
            <a:pPr marL="342900" indent="-342900"/>
            <a:r>
              <a:rPr lang="en-US" b="1" dirty="0" smtClean="0"/>
              <a:t>       biochemistry and human disease to </a:t>
            </a:r>
            <a:r>
              <a:rPr lang="en-US" b="1" dirty="0" err="1" smtClean="0"/>
              <a:t>nanoscience</a:t>
            </a:r>
            <a:r>
              <a:rPr lang="en-US" b="1" dirty="0" smtClean="0"/>
              <a:t> to astronomy.</a:t>
            </a:r>
          </a:p>
          <a:p>
            <a:pPr marL="342900" indent="-342900"/>
            <a:endParaRPr lang="en-US" b="1" dirty="0" smtClean="0"/>
          </a:p>
          <a:p>
            <a:pPr marL="342900" indent="-342900">
              <a:buAutoNum type="arabicPeriod" startAt="2"/>
            </a:pPr>
            <a:r>
              <a:rPr lang="en-US" b="1" dirty="0" smtClean="0"/>
              <a:t>Our notions of structure, and also potential energy surfaces, comes from the</a:t>
            </a:r>
          </a:p>
          <a:p>
            <a:pPr marL="342900" indent="-342900"/>
            <a:r>
              <a:rPr lang="en-US" b="1" dirty="0" smtClean="0"/>
              <a:t>       Born-Oppenheimer approximation.   We would be lost without it.</a:t>
            </a:r>
          </a:p>
          <a:p>
            <a:pPr marL="342900" indent="-342900"/>
            <a:endParaRPr lang="en-US" b="1" dirty="0" smtClean="0"/>
          </a:p>
          <a:p>
            <a:pPr marL="342900" indent="-342900">
              <a:buAutoNum type="arabicPeriod" startAt="3"/>
            </a:pPr>
            <a:r>
              <a:rPr lang="en-US" b="1" dirty="0" smtClean="0"/>
              <a:t>Structure, as measured by experiment, can mean different things.</a:t>
            </a:r>
          </a:p>
          <a:p>
            <a:pPr marL="342900" indent="-342900">
              <a:buAutoNum type="arabicPeriod" startAt="3"/>
            </a:pPr>
            <a:endParaRPr lang="en-US" b="1" dirty="0" smtClean="0"/>
          </a:p>
          <a:p>
            <a:pPr marL="342900" indent="-342900">
              <a:buAutoNum type="arabicPeriod" startAt="3"/>
            </a:pPr>
            <a:r>
              <a:rPr lang="en-US" b="1" dirty="0" smtClean="0"/>
              <a:t>Structure, as calculated by quantum chemistry, usually means something different.</a:t>
            </a:r>
          </a:p>
          <a:p>
            <a:pPr marL="342900" indent="-342900">
              <a:buAutoNum type="arabicPeriod" startAt="3"/>
            </a:pPr>
            <a:endParaRPr lang="en-US" b="1" dirty="0" smtClean="0"/>
          </a:p>
          <a:p>
            <a:pPr marL="342900" indent="-342900">
              <a:buAutoNum type="arabicPeriod" startAt="3"/>
            </a:pPr>
            <a:r>
              <a:rPr lang="en-US" b="1" i="1" u="sng" dirty="0" smtClean="0"/>
              <a:t> Always </a:t>
            </a:r>
            <a:r>
              <a:rPr lang="en-US" b="1" u="sng" dirty="0" smtClean="0"/>
              <a:t>be careful when comparing calculated structures to experiment!</a:t>
            </a:r>
          </a:p>
          <a:p>
            <a:pPr marL="342900" indent="-342900">
              <a:buAutoNum type="arabicPeriod" startAt="3"/>
            </a:pPr>
            <a:endParaRPr lang="en-US" b="1" i="1" u="sng" dirty="0" smtClean="0"/>
          </a:p>
          <a:p>
            <a:pPr marL="342900" indent="-342900">
              <a:buAutoNum type="arabicPeriod" startAt="3"/>
            </a:pPr>
            <a:r>
              <a:rPr lang="en-US" b="1" dirty="0" smtClean="0"/>
              <a:t>Usually (like water) the differences are not very important.</a:t>
            </a:r>
          </a:p>
          <a:p>
            <a:pPr marL="342900" indent="-342900">
              <a:buAutoNum type="arabicPeriod" startAt="3"/>
            </a:pPr>
            <a:endParaRPr lang="en-US" b="1" dirty="0" smtClean="0"/>
          </a:p>
          <a:p>
            <a:pPr marL="342900" indent="-342900">
              <a:buAutoNum type="arabicPeriod" startAt="3"/>
            </a:pPr>
            <a:r>
              <a:rPr lang="en-US" b="1" dirty="0" smtClean="0"/>
              <a:t>But sometimes they are.   Always know what the experimenter is measuring and</a:t>
            </a:r>
          </a:p>
          <a:p>
            <a:pPr marL="342900" indent="-342900"/>
            <a:r>
              <a:rPr lang="en-US" b="1" dirty="0" smtClean="0"/>
              <a:t>       what the quantum chemist is calculating.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11618" y="222075"/>
            <a:ext cx="34220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Going a little bit further…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81519" y="1340962"/>
            <a:ext cx="3277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 simplest amino acid: </a:t>
            </a:r>
            <a:r>
              <a:rPr lang="en-US" b="1" dirty="0" err="1" smtClean="0"/>
              <a:t>glycine</a:t>
            </a:r>
            <a:endParaRPr lang="en-US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618" y="1896795"/>
            <a:ext cx="36830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11618" y="222075"/>
            <a:ext cx="34220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Going a little bit further…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81519" y="1340962"/>
            <a:ext cx="3277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 simplest amino acid: </a:t>
            </a:r>
            <a:r>
              <a:rPr lang="en-US" b="1" dirty="0" err="1" smtClean="0"/>
              <a:t>glycine</a:t>
            </a:r>
            <a:endParaRPr lang="en-US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618" y="1896795"/>
            <a:ext cx="3683000" cy="2209800"/>
          </a:xfrm>
          <a:prstGeom prst="rect">
            <a:avLst/>
          </a:prstGeom>
        </p:spPr>
      </p:pic>
      <p:sp>
        <p:nvSpPr>
          <p:cNvPr id="16" name="Freeform 15"/>
          <p:cNvSpPr/>
          <p:nvPr/>
        </p:nvSpPr>
        <p:spPr>
          <a:xfrm>
            <a:off x="3570123" y="3481173"/>
            <a:ext cx="778277" cy="655817"/>
          </a:xfrm>
          <a:custGeom>
            <a:avLst/>
            <a:gdLst>
              <a:gd name="connsiteX0" fmla="*/ 53286 w 778277"/>
              <a:gd name="connsiteY0" fmla="*/ 177611 h 655817"/>
              <a:gd name="connsiteX1" fmla="*/ 88809 w 778277"/>
              <a:gd name="connsiteY1" fmla="*/ 133208 h 655817"/>
              <a:gd name="connsiteX2" fmla="*/ 115452 w 778277"/>
              <a:gd name="connsiteY2" fmla="*/ 106567 h 655817"/>
              <a:gd name="connsiteX3" fmla="*/ 133214 w 778277"/>
              <a:gd name="connsiteY3" fmla="*/ 79925 h 655817"/>
              <a:gd name="connsiteX4" fmla="*/ 195380 w 778277"/>
              <a:gd name="connsiteY4" fmla="*/ 62164 h 655817"/>
              <a:gd name="connsiteX5" fmla="*/ 257546 w 778277"/>
              <a:gd name="connsiteY5" fmla="*/ 17761 h 655817"/>
              <a:gd name="connsiteX6" fmla="*/ 293070 w 778277"/>
              <a:gd name="connsiteY6" fmla="*/ 0 h 655817"/>
              <a:gd name="connsiteX7" fmla="*/ 532854 w 778277"/>
              <a:gd name="connsiteY7" fmla="*/ 8881 h 655817"/>
              <a:gd name="connsiteX8" fmla="*/ 612782 w 778277"/>
              <a:gd name="connsiteY8" fmla="*/ 44403 h 655817"/>
              <a:gd name="connsiteX9" fmla="*/ 648306 w 778277"/>
              <a:gd name="connsiteY9" fmla="*/ 62164 h 655817"/>
              <a:gd name="connsiteX10" fmla="*/ 710472 w 778277"/>
              <a:gd name="connsiteY10" fmla="*/ 115447 h 655817"/>
              <a:gd name="connsiteX11" fmla="*/ 737115 w 778277"/>
              <a:gd name="connsiteY11" fmla="*/ 133208 h 655817"/>
              <a:gd name="connsiteX12" fmla="*/ 763758 w 778277"/>
              <a:gd name="connsiteY12" fmla="*/ 222014 h 655817"/>
              <a:gd name="connsiteX13" fmla="*/ 763758 w 778277"/>
              <a:gd name="connsiteY13" fmla="*/ 444027 h 655817"/>
              <a:gd name="connsiteX14" fmla="*/ 754877 w 778277"/>
              <a:gd name="connsiteY14" fmla="*/ 470669 h 655817"/>
              <a:gd name="connsiteX15" fmla="*/ 745996 w 778277"/>
              <a:gd name="connsiteY15" fmla="*/ 506191 h 655817"/>
              <a:gd name="connsiteX16" fmla="*/ 683830 w 778277"/>
              <a:gd name="connsiteY16" fmla="*/ 550594 h 655817"/>
              <a:gd name="connsiteX17" fmla="*/ 657187 w 778277"/>
              <a:gd name="connsiteY17" fmla="*/ 568355 h 655817"/>
              <a:gd name="connsiteX18" fmla="*/ 603902 w 778277"/>
              <a:gd name="connsiteY18" fmla="*/ 586116 h 655817"/>
              <a:gd name="connsiteX19" fmla="*/ 568378 w 778277"/>
              <a:gd name="connsiteY19" fmla="*/ 603877 h 655817"/>
              <a:gd name="connsiteX20" fmla="*/ 541735 w 778277"/>
              <a:gd name="connsiteY20" fmla="*/ 621638 h 655817"/>
              <a:gd name="connsiteX21" fmla="*/ 461807 w 778277"/>
              <a:gd name="connsiteY21" fmla="*/ 639399 h 655817"/>
              <a:gd name="connsiteX22" fmla="*/ 435164 w 778277"/>
              <a:gd name="connsiteY22" fmla="*/ 648280 h 655817"/>
              <a:gd name="connsiteX23" fmla="*/ 177618 w 778277"/>
              <a:gd name="connsiteY23" fmla="*/ 630519 h 655817"/>
              <a:gd name="connsiteX24" fmla="*/ 150975 w 778277"/>
              <a:gd name="connsiteY24" fmla="*/ 621638 h 655817"/>
              <a:gd name="connsiteX25" fmla="*/ 115452 w 778277"/>
              <a:gd name="connsiteY25" fmla="*/ 603877 h 655817"/>
              <a:gd name="connsiteX26" fmla="*/ 44405 w 778277"/>
              <a:gd name="connsiteY26" fmla="*/ 523952 h 655817"/>
              <a:gd name="connsiteX27" fmla="*/ 8881 w 778277"/>
              <a:gd name="connsiteY27" fmla="*/ 461788 h 655817"/>
              <a:gd name="connsiteX28" fmla="*/ 0 w 778277"/>
              <a:gd name="connsiteY28" fmla="*/ 435147 h 655817"/>
              <a:gd name="connsiteX29" fmla="*/ 8881 w 778277"/>
              <a:gd name="connsiteY29" fmla="*/ 204253 h 655817"/>
              <a:gd name="connsiteX30" fmla="*/ 17762 w 778277"/>
              <a:gd name="connsiteY30" fmla="*/ 177611 h 655817"/>
              <a:gd name="connsiteX31" fmla="*/ 71047 w 778277"/>
              <a:gd name="connsiteY31" fmla="*/ 142089 h 655817"/>
              <a:gd name="connsiteX32" fmla="*/ 106571 w 778277"/>
              <a:gd name="connsiteY32" fmla="*/ 124328 h 65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78277" h="655817">
                <a:moveTo>
                  <a:pt x="53286" y="177611"/>
                </a:moveTo>
                <a:cubicBezTo>
                  <a:pt x="67863" y="133876"/>
                  <a:pt x="51729" y="164106"/>
                  <a:pt x="88809" y="133208"/>
                </a:cubicBezTo>
                <a:cubicBezTo>
                  <a:pt x="98457" y="125168"/>
                  <a:pt x="107412" y="116215"/>
                  <a:pt x="115452" y="106567"/>
                </a:cubicBezTo>
                <a:cubicBezTo>
                  <a:pt x="122285" y="98368"/>
                  <a:pt x="124879" y="86592"/>
                  <a:pt x="133214" y="79925"/>
                </a:cubicBezTo>
                <a:cubicBezTo>
                  <a:pt x="139004" y="75293"/>
                  <a:pt x="193062" y="62743"/>
                  <a:pt x="195380" y="62164"/>
                </a:cubicBezTo>
                <a:cubicBezTo>
                  <a:pt x="210625" y="50731"/>
                  <a:pt x="239369" y="28148"/>
                  <a:pt x="257546" y="17761"/>
                </a:cubicBezTo>
                <a:cubicBezTo>
                  <a:pt x="269041" y="11193"/>
                  <a:pt x="281229" y="5920"/>
                  <a:pt x="293070" y="0"/>
                </a:cubicBezTo>
                <a:cubicBezTo>
                  <a:pt x="372998" y="2960"/>
                  <a:pt x="453200" y="1640"/>
                  <a:pt x="532854" y="8881"/>
                </a:cubicBezTo>
                <a:cubicBezTo>
                  <a:pt x="578956" y="13072"/>
                  <a:pt x="580429" y="25916"/>
                  <a:pt x="612782" y="44403"/>
                </a:cubicBezTo>
                <a:cubicBezTo>
                  <a:pt x="624277" y="50971"/>
                  <a:pt x="637079" y="55148"/>
                  <a:pt x="648306" y="62164"/>
                </a:cubicBezTo>
                <a:cubicBezTo>
                  <a:pt x="701523" y="95423"/>
                  <a:pt x="666876" y="79119"/>
                  <a:pt x="710472" y="115447"/>
                </a:cubicBezTo>
                <a:cubicBezTo>
                  <a:pt x="718672" y="122280"/>
                  <a:pt x="728234" y="127288"/>
                  <a:pt x="737115" y="133208"/>
                </a:cubicBezTo>
                <a:cubicBezTo>
                  <a:pt x="758737" y="198071"/>
                  <a:pt x="750336" y="168329"/>
                  <a:pt x="763758" y="222014"/>
                </a:cubicBezTo>
                <a:cubicBezTo>
                  <a:pt x="773163" y="334864"/>
                  <a:pt x="778277" y="327883"/>
                  <a:pt x="763758" y="444027"/>
                </a:cubicBezTo>
                <a:cubicBezTo>
                  <a:pt x="762597" y="453316"/>
                  <a:pt x="757449" y="461668"/>
                  <a:pt x="754877" y="470669"/>
                </a:cubicBezTo>
                <a:cubicBezTo>
                  <a:pt x="751524" y="482404"/>
                  <a:pt x="752052" y="495594"/>
                  <a:pt x="745996" y="506191"/>
                </a:cubicBezTo>
                <a:cubicBezTo>
                  <a:pt x="730215" y="533806"/>
                  <a:pt x="709270" y="536058"/>
                  <a:pt x="683830" y="550594"/>
                </a:cubicBezTo>
                <a:cubicBezTo>
                  <a:pt x="674563" y="555889"/>
                  <a:pt x="666941" y="564020"/>
                  <a:pt x="657187" y="568355"/>
                </a:cubicBezTo>
                <a:cubicBezTo>
                  <a:pt x="640078" y="575959"/>
                  <a:pt x="620648" y="577743"/>
                  <a:pt x="603902" y="586116"/>
                </a:cubicBezTo>
                <a:cubicBezTo>
                  <a:pt x="592061" y="592036"/>
                  <a:pt x="579873" y="597309"/>
                  <a:pt x="568378" y="603877"/>
                </a:cubicBezTo>
                <a:cubicBezTo>
                  <a:pt x="559111" y="609172"/>
                  <a:pt x="551282" y="616865"/>
                  <a:pt x="541735" y="621638"/>
                </a:cubicBezTo>
                <a:cubicBezTo>
                  <a:pt x="519870" y="632570"/>
                  <a:pt x="482277" y="635988"/>
                  <a:pt x="461807" y="639399"/>
                </a:cubicBezTo>
                <a:cubicBezTo>
                  <a:pt x="452926" y="642359"/>
                  <a:pt x="444525" y="648280"/>
                  <a:pt x="435164" y="648280"/>
                </a:cubicBezTo>
                <a:cubicBezTo>
                  <a:pt x="315221" y="648280"/>
                  <a:pt x="266166" y="655817"/>
                  <a:pt x="177618" y="630519"/>
                </a:cubicBezTo>
                <a:cubicBezTo>
                  <a:pt x="168617" y="627947"/>
                  <a:pt x="159580" y="625326"/>
                  <a:pt x="150975" y="621638"/>
                </a:cubicBezTo>
                <a:cubicBezTo>
                  <a:pt x="138807" y="616423"/>
                  <a:pt x="125902" y="612005"/>
                  <a:pt x="115452" y="603877"/>
                </a:cubicBezTo>
                <a:cubicBezTo>
                  <a:pt x="86115" y="581060"/>
                  <a:pt x="65552" y="553557"/>
                  <a:pt x="44405" y="523952"/>
                </a:cubicBezTo>
                <a:cubicBezTo>
                  <a:pt x="28476" y="501652"/>
                  <a:pt x="20034" y="487810"/>
                  <a:pt x="8881" y="461788"/>
                </a:cubicBezTo>
                <a:cubicBezTo>
                  <a:pt x="5193" y="453184"/>
                  <a:pt x="2960" y="444027"/>
                  <a:pt x="0" y="435147"/>
                </a:cubicBezTo>
                <a:cubicBezTo>
                  <a:pt x="2960" y="358182"/>
                  <a:pt x="3581" y="281092"/>
                  <a:pt x="8881" y="204253"/>
                </a:cubicBezTo>
                <a:cubicBezTo>
                  <a:pt x="9525" y="194914"/>
                  <a:pt x="11143" y="184230"/>
                  <a:pt x="17762" y="177611"/>
                </a:cubicBezTo>
                <a:cubicBezTo>
                  <a:pt x="32857" y="162517"/>
                  <a:pt x="50796" y="148839"/>
                  <a:pt x="71047" y="142089"/>
                </a:cubicBezTo>
                <a:cubicBezTo>
                  <a:pt x="101661" y="131884"/>
                  <a:pt x="91070" y="139827"/>
                  <a:pt x="106571" y="124328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1618" y="222075"/>
            <a:ext cx="3594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Thirteen</a:t>
            </a:r>
            <a:r>
              <a:rPr lang="en-US" sz="2400" b="1" dirty="0" smtClean="0"/>
              <a:t> conformers!!!!!!!!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3" y="982276"/>
            <a:ext cx="3380637" cy="548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9871" y="1321066"/>
            <a:ext cx="4572000" cy="19309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200" y="3901225"/>
            <a:ext cx="6400800" cy="2745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67" y="0"/>
            <a:ext cx="8874419" cy="2451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3669</TotalTime>
  <Words>1443</Words>
  <Application>Microsoft Macintosh PowerPoint</Application>
  <PresentationFormat>On-screen Show (4:3)</PresentationFormat>
  <Paragraphs>263</Paragraphs>
  <Slides>55</Slides>
  <Notes>30</Notes>
  <HiddenSlides>1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 </vt:lpstr>
      <vt:lpstr> 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</vt:vector>
  </TitlesOfParts>
  <Company>The University of Texas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Office 2004 Test Drive User</dc:creator>
  <cp:lastModifiedBy>Office 2004 Test Drive User</cp:lastModifiedBy>
  <cp:revision>7</cp:revision>
  <dcterms:created xsi:type="dcterms:W3CDTF">2010-12-12T21:46:02Z</dcterms:created>
  <dcterms:modified xsi:type="dcterms:W3CDTF">2010-12-12T22:08:46Z</dcterms:modified>
</cp:coreProperties>
</file>