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50.xml" ContentType="application/vnd.openxmlformats-officedocument.presentationml.slide+xml"/>
  <Override PartName="/ppt/slides/slide23.xml" ContentType="application/vnd.openxmlformats-officedocument.presentationml.slide+xml"/>
  <Override PartName="/ppt/slides/slide54.xml" ContentType="application/vnd.openxmlformats-officedocument.presentationml.slide+xml"/>
  <Override PartName="/ppt/slides/slide5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8.xml" ContentType="application/vnd.openxmlformats-officedocument.presentationml.slid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25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49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43.xml" ContentType="application/vnd.openxmlformats-officedocument.presentationml.slide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59.xml" ContentType="application/vnd.openxmlformats-officedocument.presentationml.slide+xml"/>
  <Override PartName="/ppt/slides/slide33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56.xml" ContentType="application/vnd.openxmlformats-officedocument.presentationml.slide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53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Default Extension="pdf" ContentType="application/pdf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306" r:id="rId2"/>
    <p:sldId id="308" r:id="rId3"/>
    <p:sldId id="312" r:id="rId4"/>
    <p:sldId id="288" r:id="rId5"/>
    <p:sldId id="290" r:id="rId6"/>
    <p:sldId id="309" r:id="rId7"/>
    <p:sldId id="310" r:id="rId8"/>
    <p:sldId id="311" r:id="rId9"/>
    <p:sldId id="289" r:id="rId10"/>
    <p:sldId id="292" r:id="rId11"/>
    <p:sldId id="293" r:id="rId12"/>
    <p:sldId id="295" r:id="rId13"/>
    <p:sldId id="294" r:id="rId14"/>
    <p:sldId id="296" r:id="rId15"/>
    <p:sldId id="291" r:id="rId16"/>
    <p:sldId id="297" r:id="rId17"/>
    <p:sldId id="298" r:id="rId18"/>
    <p:sldId id="270" r:id="rId19"/>
    <p:sldId id="274" r:id="rId20"/>
    <p:sldId id="271" r:id="rId21"/>
    <p:sldId id="272" r:id="rId22"/>
    <p:sldId id="273" r:id="rId23"/>
    <p:sldId id="268" r:id="rId24"/>
    <p:sldId id="256" r:id="rId25"/>
    <p:sldId id="275" r:id="rId26"/>
    <p:sldId id="278" r:id="rId27"/>
    <p:sldId id="279" r:id="rId28"/>
    <p:sldId id="284" r:id="rId29"/>
    <p:sldId id="276" r:id="rId30"/>
    <p:sldId id="277" r:id="rId31"/>
    <p:sldId id="280" r:id="rId32"/>
    <p:sldId id="283" r:id="rId33"/>
    <p:sldId id="282" r:id="rId34"/>
    <p:sldId id="285" r:id="rId35"/>
    <p:sldId id="314" r:id="rId36"/>
    <p:sldId id="313" r:id="rId37"/>
    <p:sldId id="315" r:id="rId38"/>
    <p:sldId id="281" r:id="rId39"/>
    <p:sldId id="286" r:id="rId40"/>
    <p:sldId id="305" r:id="rId41"/>
    <p:sldId id="287" r:id="rId42"/>
    <p:sldId id="300" r:id="rId43"/>
    <p:sldId id="258" r:id="rId44"/>
    <p:sldId id="302" r:id="rId45"/>
    <p:sldId id="260" r:id="rId46"/>
    <p:sldId id="303" r:id="rId47"/>
    <p:sldId id="316" r:id="rId48"/>
    <p:sldId id="317" r:id="rId49"/>
    <p:sldId id="304" r:id="rId50"/>
    <p:sldId id="265" r:id="rId51"/>
    <p:sldId id="264" r:id="rId52"/>
    <p:sldId id="318" r:id="rId53"/>
    <p:sldId id="301" r:id="rId54"/>
    <p:sldId id="267" r:id="rId55"/>
    <p:sldId id="269" r:id="rId56"/>
    <p:sldId id="261" r:id="rId57"/>
    <p:sldId id="262" r:id="rId58"/>
    <p:sldId id="263" r:id="rId59"/>
    <p:sldId id="319" r:id="rId6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2496" y="-10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theme" Target="theme/theme1.xml"/><Relationship Id="rId60" Type="http://schemas.openxmlformats.org/officeDocument/2006/relationships/slide" Target="slides/slide59.xml"/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63" Type="http://schemas.openxmlformats.org/officeDocument/2006/relationships/viewProps" Target="viewProps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slide" Target="slides/slide56.xml"/><Relationship Id="rId59" Type="http://schemas.openxmlformats.org/officeDocument/2006/relationships/slide" Target="slides/slide58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presProps" Target="presProps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65" Type="http://schemas.openxmlformats.org/officeDocument/2006/relationships/tableStyles" Target="tableStyles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printerSettings" Target="printerSettings/printerSettings1.bin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4C385-2F79-EF44-8546-E92BD2DF56FB}" type="datetimeFigureOut">
              <a:rPr lang="en-US" smtClean="0"/>
              <a:pPr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06EC-C4A8-0747-B181-D5ED9FA45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4" Type="http://schemas.openxmlformats.org/officeDocument/2006/relationships/image" Target="../media/image12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df"/><Relationship Id="rId3" Type="http://schemas.openxmlformats.org/officeDocument/2006/relationships/image" Target="../media/image11.png"/><Relationship Id="rId5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df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df"/><Relationship Id="rId3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df"/><Relationship Id="rId3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df"/><Relationship Id="rId3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4" Type="http://schemas.openxmlformats.org/officeDocument/2006/relationships/image" Target="../media/image21.png"/><Relationship Id="rId5" Type="http://schemas.openxmlformats.org/officeDocument/2006/relationships/image" Target="../media/image10.pdf"/><Relationship Id="rId7" Type="http://schemas.openxmlformats.org/officeDocument/2006/relationships/image" Target="../media/image22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df"/><Relationship Id="rId6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df"/><Relationship Id="rId3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four.de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3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df"/><Relationship Id="rId3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3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df"/><Relationship Id="rId3" Type="http://schemas.openxmlformats.org/officeDocument/2006/relationships/image" Target="../media/image42.png"/><Relationship Id="rId5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3.pdf"/><Relationship Id="rId5" Type="http://schemas.openxmlformats.org/officeDocument/2006/relationships/image" Target="../media/image44.png"/><Relationship Id="rId7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df"/><Relationship Id="rId3" Type="http://schemas.openxmlformats.org/officeDocument/2006/relationships/image" Target="../media/image42.png"/><Relationship Id="rId6" Type="http://schemas.openxmlformats.org/officeDocument/2006/relationships/image" Target="../media/image45.pd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df"/><Relationship Id="rId4" Type="http://schemas.openxmlformats.org/officeDocument/2006/relationships/image" Target="../media/image43.pdf"/><Relationship Id="rId10" Type="http://schemas.openxmlformats.org/officeDocument/2006/relationships/image" Target="../media/image49.pdf"/><Relationship Id="rId5" Type="http://schemas.openxmlformats.org/officeDocument/2006/relationships/image" Target="../media/image44.png"/><Relationship Id="rId7" Type="http://schemas.openxmlformats.org/officeDocument/2006/relationships/image" Target="../media/image46.png"/><Relationship Id="rId11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df"/><Relationship Id="rId9" Type="http://schemas.openxmlformats.org/officeDocument/2006/relationships/image" Target="../media/image48.png"/><Relationship Id="rId3" Type="http://schemas.openxmlformats.org/officeDocument/2006/relationships/image" Target="../media/image42.png"/><Relationship Id="rId6" Type="http://schemas.openxmlformats.org/officeDocument/2006/relationships/image" Target="../media/image45.pd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3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6" Type="http://schemas.openxmlformats.org/officeDocument/2006/relationships/image" Target="../media/image3.pd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3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3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4" Type="http://schemas.openxmlformats.org/officeDocument/2006/relationships/image" Target="../media/image3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4" Type="http://schemas.openxmlformats.org/officeDocument/2006/relationships/image" Target="../media/image3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image" Target="../media/image9.png"/><Relationship Id="rId4" Type="http://schemas.openxmlformats.org/officeDocument/2006/relationships/image" Target="../media/image3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df"/><Relationship Id="rId3" Type="http://schemas.openxmlformats.org/officeDocument/2006/relationships/image" Target="../media/image11.png"/><Relationship Id="rId5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flipH="1">
            <a:off x="279400" y="708967"/>
            <a:ext cx="8661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“Semi-experimental” or “empirical” structures:</a:t>
            </a:r>
          </a:p>
          <a:p>
            <a:r>
              <a:rPr lang="en-US" sz="3200" b="1" dirty="0" smtClean="0"/>
              <a:t>                    The best of both worlds    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791505" y="4875768"/>
            <a:ext cx="2019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“Exact” R</a:t>
            </a:r>
            <a:r>
              <a:rPr lang="en-US" baseline="-25000" dirty="0" smtClean="0"/>
              <a:t>e </a:t>
            </a:r>
            <a:r>
              <a:rPr lang="en-US" dirty="0" smtClean="0"/>
              <a:t>structure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9900" y="6299200"/>
            <a:ext cx="3234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Brute force computation (Gauss)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704079" y="5168900"/>
            <a:ext cx="3087426" cy="1401572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>
            <a:outerShdw blurRad="40000" dist="20000" dir="5400000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9900" y="3453368"/>
            <a:ext cx="30495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Experimental approach (determine force fields, correct measurement, MW)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3492500" y="3822700"/>
            <a:ext cx="3276600" cy="1053068"/>
          </a:xfrm>
          <a:prstGeom prst="line">
            <a:avLst/>
          </a:prstGeom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622800" y="3790434"/>
            <a:ext cx="1934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Major undertaking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775200" y="6114534"/>
            <a:ext cx="1684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Quite expensive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622550" y="514350"/>
            <a:ext cx="3213100" cy="4699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800" y="1212850"/>
            <a:ext cx="9144000" cy="11493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800" y="2578100"/>
            <a:ext cx="5983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Depends on: harmonic force field, geometry, cubic force field</a:t>
            </a:r>
            <a:endParaRPr lang="en-US" b="1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0" y="3314700"/>
            <a:ext cx="91948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0800" y="3644900"/>
            <a:ext cx="8707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Another use of perturbation theory: </a:t>
            </a:r>
            <a:r>
              <a:rPr lang="en-US" b="1" dirty="0" err="1" smtClean="0"/>
              <a:t>vibrational</a:t>
            </a:r>
            <a:r>
              <a:rPr lang="en-US" b="1" dirty="0" smtClean="0"/>
              <a:t> state dependence of rotational constants</a:t>
            </a:r>
            <a:endParaRPr lang="en-US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306" y="4203700"/>
            <a:ext cx="8521700" cy="154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38300" y="196850"/>
            <a:ext cx="5029200" cy="927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" y="1739900"/>
            <a:ext cx="9144000" cy="1480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38300" y="196850"/>
            <a:ext cx="5029200" cy="927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" y="1739900"/>
            <a:ext cx="9144000" cy="1480612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rot="16200000" flipH="1">
            <a:off x="676807" y="4613806"/>
            <a:ext cx="27865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070100" y="6007100"/>
            <a:ext cx="38481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08359" y="3922067"/>
            <a:ext cx="459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B</a:t>
            </a:r>
            <a:r>
              <a:rPr lang="en-US" sz="2400" baseline="-25000" dirty="0" err="1" smtClean="0"/>
              <a:t>n</a:t>
            </a:r>
            <a:endParaRPr lang="en-US" sz="2400" dirty="0"/>
          </a:p>
        </p:txBody>
      </p:sp>
      <p:cxnSp>
        <p:nvCxnSpPr>
          <p:cNvPr id="12" name="Straight Connector 11"/>
          <p:cNvCxnSpPr/>
          <p:nvPr/>
        </p:nvCxnSpPr>
        <p:spPr>
          <a:xfrm rot="16200000" flipH="1">
            <a:off x="2501900" y="6121400"/>
            <a:ext cx="228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6200000" flipH="1">
            <a:off x="2984500" y="6134100"/>
            <a:ext cx="228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6200000" flipH="1">
            <a:off x="3479800" y="6134100"/>
            <a:ext cx="228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 flipH="1">
            <a:off x="3937000" y="6146800"/>
            <a:ext cx="228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H="1">
            <a:off x="4330700" y="6134100"/>
            <a:ext cx="228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65371" y="6261100"/>
            <a:ext cx="2178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0       1        2      3      4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485272" y="5339834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x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924930" y="4970502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x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450471" y="4684236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x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907671" y="4461470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x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301371" y="4314904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x</a:t>
            </a:r>
            <a:endParaRPr lang="en-US" dirty="0"/>
          </a:p>
        </p:txBody>
      </p:sp>
      <p:cxnSp>
        <p:nvCxnSpPr>
          <p:cNvPr id="24" name="Straight Connector 23"/>
          <p:cNvCxnSpPr>
            <a:endCxn id="22" idx="0"/>
          </p:cNvCxnSpPr>
          <p:nvPr/>
        </p:nvCxnSpPr>
        <p:spPr>
          <a:xfrm flipV="1">
            <a:off x="2485272" y="4314904"/>
            <a:ext cx="1959728" cy="1394262"/>
          </a:xfrm>
          <a:prstGeom prst="line">
            <a:avLst/>
          </a:prstGeom>
          <a:ln>
            <a:solidFill>
              <a:srgbClr val="FF0000"/>
            </a:solidFill>
          </a:ln>
          <a:effectLst>
            <a:outerShdw blurRad="40000" dist="20000" dir="5400000" rotWithShape="0">
              <a:srgbClr val="FF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Freeform 24"/>
          <p:cNvSpPr/>
          <p:nvPr/>
        </p:nvSpPr>
        <p:spPr>
          <a:xfrm>
            <a:off x="4150432" y="4775200"/>
            <a:ext cx="1780468" cy="406400"/>
          </a:xfrm>
          <a:custGeom>
            <a:avLst/>
            <a:gdLst>
              <a:gd name="connsiteX0" fmla="*/ 1780468 w 1780468"/>
              <a:gd name="connsiteY0" fmla="*/ 25400 h 406400"/>
              <a:gd name="connsiteX1" fmla="*/ 1285168 w 1780468"/>
              <a:gd name="connsiteY1" fmla="*/ 12700 h 406400"/>
              <a:gd name="connsiteX2" fmla="*/ 1234368 w 1780468"/>
              <a:gd name="connsiteY2" fmla="*/ 0 h 406400"/>
              <a:gd name="connsiteX3" fmla="*/ 967668 w 1780468"/>
              <a:gd name="connsiteY3" fmla="*/ 12700 h 406400"/>
              <a:gd name="connsiteX4" fmla="*/ 929568 w 1780468"/>
              <a:gd name="connsiteY4" fmla="*/ 25400 h 406400"/>
              <a:gd name="connsiteX5" fmla="*/ 916868 w 1780468"/>
              <a:gd name="connsiteY5" fmla="*/ 215900 h 406400"/>
              <a:gd name="connsiteX6" fmla="*/ 942268 w 1780468"/>
              <a:gd name="connsiteY6" fmla="*/ 254000 h 406400"/>
              <a:gd name="connsiteX7" fmla="*/ 954968 w 1780468"/>
              <a:gd name="connsiteY7" fmla="*/ 292100 h 406400"/>
              <a:gd name="connsiteX8" fmla="*/ 942268 w 1780468"/>
              <a:gd name="connsiteY8" fmla="*/ 381000 h 406400"/>
              <a:gd name="connsiteX9" fmla="*/ 904168 w 1780468"/>
              <a:gd name="connsiteY9" fmla="*/ 393700 h 406400"/>
              <a:gd name="connsiteX10" fmla="*/ 853368 w 1780468"/>
              <a:gd name="connsiteY10" fmla="*/ 406400 h 406400"/>
              <a:gd name="connsiteX11" fmla="*/ 561268 w 1780468"/>
              <a:gd name="connsiteY11" fmla="*/ 393700 h 406400"/>
              <a:gd name="connsiteX12" fmla="*/ 497768 w 1780468"/>
              <a:gd name="connsiteY12" fmla="*/ 381000 h 406400"/>
              <a:gd name="connsiteX13" fmla="*/ 408868 w 1780468"/>
              <a:gd name="connsiteY13" fmla="*/ 355600 h 406400"/>
              <a:gd name="connsiteX14" fmla="*/ 269168 w 1780468"/>
              <a:gd name="connsiteY14" fmla="*/ 241300 h 406400"/>
              <a:gd name="connsiteX15" fmla="*/ 218368 w 1780468"/>
              <a:gd name="connsiteY15" fmla="*/ 203200 h 406400"/>
              <a:gd name="connsiteX16" fmla="*/ 167568 w 1780468"/>
              <a:gd name="connsiteY16" fmla="*/ 190500 h 406400"/>
              <a:gd name="connsiteX17" fmla="*/ 53268 w 1780468"/>
              <a:gd name="connsiteY17" fmla="*/ 165100 h 406400"/>
              <a:gd name="connsiteX18" fmla="*/ 15168 w 1780468"/>
              <a:gd name="connsiteY18" fmla="*/ 152400 h 406400"/>
              <a:gd name="connsiteX19" fmla="*/ 2468 w 1780468"/>
              <a:gd name="connsiteY19" fmla="*/ 203200 h 406400"/>
              <a:gd name="connsiteX20" fmla="*/ 65968 w 1780468"/>
              <a:gd name="connsiteY20" fmla="*/ 266700 h 406400"/>
              <a:gd name="connsiteX21" fmla="*/ 78668 w 1780468"/>
              <a:gd name="connsiteY21" fmla="*/ 228600 h 406400"/>
              <a:gd name="connsiteX22" fmla="*/ 15168 w 1780468"/>
              <a:gd name="connsiteY22" fmla="*/ 127000 h 406400"/>
              <a:gd name="connsiteX23" fmla="*/ 91368 w 1780468"/>
              <a:gd name="connsiteY23" fmla="*/ 101600 h 406400"/>
              <a:gd name="connsiteX24" fmla="*/ 129468 w 1780468"/>
              <a:gd name="connsiteY24" fmla="*/ 88900 h 406400"/>
              <a:gd name="connsiteX25" fmla="*/ 180268 w 1780468"/>
              <a:gd name="connsiteY25" fmla="*/ 88900 h 406400"/>
              <a:gd name="connsiteX26" fmla="*/ 180268 w 1780468"/>
              <a:gd name="connsiteY26" fmla="*/ 88900 h 406400"/>
              <a:gd name="connsiteX27" fmla="*/ 104068 w 1780468"/>
              <a:gd name="connsiteY27" fmla="*/ 508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80468" h="406400">
                <a:moveTo>
                  <a:pt x="1780468" y="25400"/>
                </a:moveTo>
                <a:cubicBezTo>
                  <a:pt x="1615368" y="21167"/>
                  <a:pt x="1450144" y="20373"/>
                  <a:pt x="1285168" y="12700"/>
                </a:cubicBezTo>
                <a:cubicBezTo>
                  <a:pt x="1267732" y="11889"/>
                  <a:pt x="1251822" y="0"/>
                  <a:pt x="1234368" y="0"/>
                </a:cubicBezTo>
                <a:cubicBezTo>
                  <a:pt x="1145367" y="0"/>
                  <a:pt x="1056568" y="8467"/>
                  <a:pt x="967668" y="12700"/>
                </a:cubicBezTo>
                <a:cubicBezTo>
                  <a:pt x="954968" y="16933"/>
                  <a:pt x="939034" y="15934"/>
                  <a:pt x="929568" y="25400"/>
                </a:cubicBezTo>
                <a:cubicBezTo>
                  <a:pt x="881607" y="73361"/>
                  <a:pt x="906529" y="167651"/>
                  <a:pt x="916868" y="215900"/>
                </a:cubicBezTo>
                <a:cubicBezTo>
                  <a:pt x="920066" y="230825"/>
                  <a:pt x="935442" y="240348"/>
                  <a:pt x="942268" y="254000"/>
                </a:cubicBezTo>
                <a:cubicBezTo>
                  <a:pt x="948255" y="265974"/>
                  <a:pt x="950735" y="279400"/>
                  <a:pt x="954968" y="292100"/>
                </a:cubicBezTo>
                <a:cubicBezTo>
                  <a:pt x="950735" y="321733"/>
                  <a:pt x="955655" y="354226"/>
                  <a:pt x="942268" y="381000"/>
                </a:cubicBezTo>
                <a:cubicBezTo>
                  <a:pt x="936281" y="392974"/>
                  <a:pt x="917040" y="390022"/>
                  <a:pt x="904168" y="393700"/>
                </a:cubicBezTo>
                <a:cubicBezTo>
                  <a:pt x="887385" y="398495"/>
                  <a:pt x="870301" y="402167"/>
                  <a:pt x="853368" y="406400"/>
                </a:cubicBezTo>
                <a:cubicBezTo>
                  <a:pt x="756001" y="402167"/>
                  <a:pt x="658479" y="400644"/>
                  <a:pt x="561268" y="393700"/>
                </a:cubicBezTo>
                <a:cubicBezTo>
                  <a:pt x="539737" y="392162"/>
                  <a:pt x="518840" y="385683"/>
                  <a:pt x="497768" y="381000"/>
                </a:cubicBezTo>
                <a:cubicBezTo>
                  <a:pt x="449928" y="370369"/>
                  <a:pt x="451296" y="369743"/>
                  <a:pt x="408868" y="355600"/>
                </a:cubicBezTo>
                <a:cubicBezTo>
                  <a:pt x="340834" y="287566"/>
                  <a:pt x="385136" y="328276"/>
                  <a:pt x="269168" y="241300"/>
                </a:cubicBezTo>
                <a:cubicBezTo>
                  <a:pt x="252235" y="228600"/>
                  <a:pt x="238903" y="208334"/>
                  <a:pt x="218368" y="203200"/>
                </a:cubicBezTo>
                <a:cubicBezTo>
                  <a:pt x="201435" y="198967"/>
                  <a:pt x="184607" y="194286"/>
                  <a:pt x="167568" y="190500"/>
                </a:cubicBezTo>
                <a:cubicBezTo>
                  <a:pt x="108643" y="177406"/>
                  <a:pt x="107470" y="180586"/>
                  <a:pt x="53268" y="165100"/>
                </a:cubicBezTo>
                <a:cubicBezTo>
                  <a:pt x="40396" y="161422"/>
                  <a:pt x="27868" y="156633"/>
                  <a:pt x="15168" y="152400"/>
                </a:cubicBezTo>
                <a:cubicBezTo>
                  <a:pt x="10935" y="169333"/>
                  <a:pt x="0" y="185921"/>
                  <a:pt x="2468" y="203200"/>
                </a:cubicBezTo>
                <a:cubicBezTo>
                  <a:pt x="6924" y="234393"/>
                  <a:pt x="44579" y="252440"/>
                  <a:pt x="65968" y="266700"/>
                </a:cubicBezTo>
                <a:cubicBezTo>
                  <a:pt x="70201" y="254000"/>
                  <a:pt x="80146" y="241905"/>
                  <a:pt x="78668" y="228600"/>
                </a:cubicBezTo>
                <a:cubicBezTo>
                  <a:pt x="70205" y="152429"/>
                  <a:pt x="63138" y="158980"/>
                  <a:pt x="15168" y="127000"/>
                </a:cubicBezTo>
                <a:lnTo>
                  <a:pt x="91368" y="101600"/>
                </a:lnTo>
                <a:cubicBezTo>
                  <a:pt x="104068" y="97367"/>
                  <a:pt x="116081" y="88900"/>
                  <a:pt x="129468" y="88900"/>
                </a:cubicBezTo>
                <a:lnTo>
                  <a:pt x="180268" y="88900"/>
                </a:lnTo>
                <a:lnTo>
                  <a:pt x="180268" y="88900"/>
                </a:lnTo>
                <a:lnTo>
                  <a:pt x="104068" y="5080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969020" y="4601170"/>
            <a:ext cx="1122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Slope = -</a:t>
            </a:r>
            <a:r>
              <a:rPr lang="en-US" dirty="0" err="1" smtClean="0"/>
              <a:t>α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38300" y="196850"/>
            <a:ext cx="5029200" cy="927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" y="1739900"/>
            <a:ext cx="9144000" cy="1480612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4978400" y="2413000"/>
            <a:ext cx="1311491" cy="584200"/>
          </a:xfrm>
          <a:custGeom>
            <a:avLst/>
            <a:gdLst>
              <a:gd name="connsiteX0" fmla="*/ 203200 w 1311491"/>
              <a:gd name="connsiteY0" fmla="*/ 520700 h 584200"/>
              <a:gd name="connsiteX1" fmla="*/ 1054100 w 1311491"/>
              <a:gd name="connsiteY1" fmla="*/ 482600 h 584200"/>
              <a:gd name="connsiteX2" fmla="*/ 1104900 w 1311491"/>
              <a:gd name="connsiteY2" fmla="*/ 469900 h 584200"/>
              <a:gd name="connsiteX3" fmla="*/ 1181100 w 1311491"/>
              <a:gd name="connsiteY3" fmla="*/ 444500 h 584200"/>
              <a:gd name="connsiteX4" fmla="*/ 1270000 w 1311491"/>
              <a:gd name="connsiteY4" fmla="*/ 406400 h 584200"/>
              <a:gd name="connsiteX5" fmla="*/ 1282700 w 1311491"/>
              <a:gd name="connsiteY5" fmla="*/ 368300 h 584200"/>
              <a:gd name="connsiteX6" fmla="*/ 1308100 w 1311491"/>
              <a:gd name="connsiteY6" fmla="*/ 330200 h 584200"/>
              <a:gd name="connsiteX7" fmla="*/ 1295400 w 1311491"/>
              <a:gd name="connsiteY7" fmla="*/ 177800 h 584200"/>
              <a:gd name="connsiteX8" fmla="*/ 1257300 w 1311491"/>
              <a:gd name="connsiteY8" fmla="*/ 152400 h 584200"/>
              <a:gd name="connsiteX9" fmla="*/ 1181100 w 1311491"/>
              <a:gd name="connsiteY9" fmla="*/ 101600 h 584200"/>
              <a:gd name="connsiteX10" fmla="*/ 1143000 w 1311491"/>
              <a:gd name="connsiteY10" fmla="*/ 76200 h 584200"/>
              <a:gd name="connsiteX11" fmla="*/ 1054100 w 1311491"/>
              <a:gd name="connsiteY11" fmla="*/ 63500 h 584200"/>
              <a:gd name="connsiteX12" fmla="*/ 1003300 w 1311491"/>
              <a:gd name="connsiteY12" fmla="*/ 50800 h 584200"/>
              <a:gd name="connsiteX13" fmla="*/ 901700 w 1311491"/>
              <a:gd name="connsiteY13" fmla="*/ 38100 h 584200"/>
              <a:gd name="connsiteX14" fmla="*/ 863600 w 1311491"/>
              <a:gd name="connsiteY14" fmla="*/ 12700 h 584200"/>
              <a:gd name="connsiteX15" fmla="*/ 825500 w 1311491"/>
              <a:gd name="connsiteY15" fmla="*/ 0 h 584200"/>
              <a:gd name="connsiteX16" fmla="*/ 469900 w 1311491"/>
              <a:gd name="connsiteY16" fmla="*/ 12700 h 584200"/>
              <a:gd name="connsiteX17" fmla="*/ 368300 w 1311491"/>
              <a:gd name="connsiteY17" fmla="*/ 38100 h 584200"/>
              <a:gd name="connsiteX18" fmla="*/ 266700 w 1311491"/>
              <a:gd name="connsiteY18" fmla="*/ 76200 h 584200"/>
              <a:gd name="connsiteX19" fmla="*/ 215900 w 1311491"/>
              <a:gd name="connsiteY19" fmla="*/ 114300 h 584200"/>
              <a:gd name="connsiteX20" fmla="*/ 165100 w 1311491"/>
              <a:gd name="connsiteY20" fmla="*/ 165100 h 584200"/>
              <a:gd name="connsiteX21" fmla="*/ 127000 w 1311491"/>
              <a:gd name="connsiteY21" fmla="*/ 177800 h 584200"/>
              <a:gd name="connsiteX22" fmla="*/ 114300 w 1311491"/>
              <a:gd name="connsiteY22" fmla="*/ 215900 h 584200"/>
              <a:gd name="connsiteX23" fmla="*/ 76200 w 1311491"/>
              <a:gd name="connsiteY23" fmla="*/ 254000 h 584200"/>
              <a:gd name="connsiteX24" fmla="*/ 38100 w 1311491"/>
              <a:gd name="connsiteY24" fmla="*/ 304800 h 584200"/>
              <a:gd name="connsiteX25" fmla="*/ 25400 w 1311491"/>
              <a:gd name="connsiteY25" fmla="*/ 342900 h 584200"/>
              <a:gd name="connsiteX26" fmla="*/ 12700 w 1311491"/>
              <a:gd name="connsiteY26" fmla="*/ 406400 h 584200"/>
              <a:gd name="connsiteX27" fmla="*/ 0 w 1311491"/>
              <a:gd name="connsiteY27" fmla="*/ 457200 h 584200"/>
              <a:gd name="connsiteX28" fmla="*/ 25400 w 1311491"/>
              <a:gd name="connsiteY28" fmla="*/ 533400 h 584200"/>
              <a:gd name="connsiteX29" fmla="*/ 139700 w 1311491"/>
              <a:gd name="connsiteY29" fmla="*/ 571500 h 584200"/>
              <a:gd name="connsiteX30" fmla="*/ 177800 w 1311491"/>
              <a:gd name="connsiteY30" fmla="*/ 584200 h 584200"/>
              <a:gd name="connsiteX31" fmla="*/ 292100 w 1311491"/>
              <a:gd name="connsiteY31" fmla="*/ 558800 h 584200"/>
              <a:gd name="connsiteX32" fmla="*/ 368300 w 1311491"/>
              <a:gd name="connsiteY32" fmla="*/ 508000 h 584200"/>
              <a:gd name="connsiteX33" fmla="*/ 406400 w 1311491"/>
              <a:gd name="connsiteY33" fmla="*/ 482600 h 584200"/>
              <a:gd name="connsiteX34" fmla="*/ 431800 w 1311491"/>
              <a:gd name="connsiteY34" fmla="*/ 444500 h 584200"/>
              <a:gd name="connsiteX35" fmla="*/ 431800 w 1311491"/>
              <a:gd name="connsiteY35" fmla="*/ 4445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11491" h="584200">
                <a:moveTo>
                  <a:pt x="203200" y="520700"/>
                </a:moveTo>
                <a:cubicBezTo>
                  <a:pt x="573879" y="510945"/>
                  <a:pt x="704916" y="514344"/>
                  <a:pt x="1054100" y="482600"/>
                </a:cubicBezTo>
                <a:cubicBezTo>
                  <a:pt x="1071483" y="481020"/>
                  <a:pt x="1088182" y="474916"/>
                  <a:pt x="1104900" y="469900"/>
                </a:cubicBezTo>
                <a:cubicBezTo>
                  <a:pt x="1130545" y="462207"/>
                  <a:pt x="1157153" y="456474"/>
                  <a:pt x="1181100" y="444500"/>
                </a:cubicBezTo>
                <a:cubicBezTo>
                  <a:pt x="1243874" y="413113"/>
                  <a:pt x="1213939" y="425087"/>
                  <a:pt x="1270000" y="406400"/>
                </a:cubicBezTo>
                <a:cubicBezTo>
                  <a:pt x="1274233" y="393700"/>
                  <a:pt x="1276713" y="380274"/>
                  <a:pt x="1282700" y="368300"/>
                </a:cubicBezTo>
                <a:cubicBezTo>
                  <a:pt x="1289526" y="354648"/>
                  <a:pt x="1307085" y="345430"/>
                  <a:pt x="1308100" y="330200"/>
                </a:cubicBezTo>
                <a:cubicBezTo>
                  <a:pt x="1311491" y="279337"/>
                  <a:pt x="1309404" y="226815"/>
                  <a:pt x="1295400" y="177800"/>
                </a:cubicBezTo>
                <a:cubicBezTo>
                  <a:pt x="1291207" y="163124"/>
                  <a:pt x="1270000" y="160867"/>
                  <a:pt x="1257300" y="152400"/>
                </a:cubicBezTo>
                <a:cubicBezTo>
                  <a:pt x="1212656" y="85434"/>
                  <a:pt x="1257642" y="134404"/>
                  <a:pt x="1181100" y="101600"/>
                </a:cubicBezTo>
                <a:cubicBezTo>
                  <a:pt x="1167071" y="95587"/>
                  <a:pt x="1157620" y="80586"/>
                  <a:pt x="1143000" y="76200"/>
                </a:cubicBezTo>
                <a:cubicBezTo>
                  <a:pt x="1114328" y="67598"/>
                  <a:pt x="1083551" y="68855"/>
                  <a:pt x="1054100" y="63500"/>
                </a:cubicBezTo>
                <a:cubicBezTo>
                  <a:pt x="1036927" y="60378"/>
                  <a:pt x="1020517" y="53669"/>
                  <a:pt x="1003300" y="50800"/>
                </a:cubicBezTo>
                <a:cubicBezTo>
                  <a:pt x="969634" y="45189"/>
                  <a:pt x="935567" y="42333"/>
                  <a:pt x="901700" y="38100"/>
                </a:cubicBezTo>
                <a:cubicBezTo>
                  <a:pt x="889000" y="29633"/>
                  <a:pt x="877252" y="19526"/>
                  <a:pt x="863600" y="12700"/>
                </a:cubicBezTo>
                <a:cubicBezTo>
                  <a:pt x="851626" y="6713"/>
                  <a:pt x="838887" y="0"/>
                  <a:pt x="825500" y="0"/>
                </a:cubicBezTo>
                <a:cubicBezTo>
                  <a:pt x="706891" y="0"/>
                  <a:pt x="588433" y="8467"/>
                  <a:pt x="469900" y="12700"/>
                </a:cubicBezTo>
                <a:cubicBezTo>
                  <a:pt x="436033" y="21167"/>
                  <a:pt x="399524" y="22488"/>
                  <a:pt x="368300" y="38100"/>
                </a:cubicBezTo>
                <a:cubicBezTo>
                  <a:pt x="301888" y="71306"/>
                  <a:pt x="335867" y="58908"/>
                  <a:pt x="266700" y="76200"/>
                </a:cubicBezTo>
                <a:cubicBezTo>
                  <a:pt x="249767" y="88900"/>
                  <a:pt x="231830" y="100362"/>
                  <a:pt x="215900" y="114300"/>
                </a:cubicBezTo>
                <a:cubicBezTo>
                  <a:pt x="197878" y="130069"/>
                  <a:pt x="184587" y="151181"/>
                  <a:pt x="165100" y="165100"/>
                </a:cubicBezTo>
                <a:cubicBezTo>
                  <a:pt x="154207" y="172881"/>
                  <a:pt x="139700" y="173567"/>
                  <a:pt x="127000" y="177800"/>
                </a:cubicBezTo>
                <a:cubicBezTo>
                  <a:pt x="122767" y="190500"/>
                  <a:pt x="121726" y="204761"/>
                  <a:pt x="114300" y="215900"/>
                </a:cubicBezTo>
                <a:cubicBezTo>
                  <a:pt x="104337" y="230844"/>
                  <a:pt x="87889" y="240363"/>
                  <a:pt x="76200" y="254000"/>
                </a:cubicBezTo>
                <a:cubicBezTo>
                  <a:pt x="62425" y="270071"/>
                  <a:pt x="50800" y="287867"/>
                  <a:pt x="38100" y="304800"/>
                </a:cubicBezTo>
                <a:cubicBezTo>
                  <a:pt x="33867" y="317500"/>
                  <a:pt x="28647" y="329913"/>
                  <a:pt x="25400" y="342900"/>
                </a:cubicBezTo>
                <a:cubicBezTo>
                  <a:pt x="20165" y="363841"/>
                  <a:pt x="17383" y="385328"/>
                  <a:pt x="12700" y="406400"/>
                </a:cubicBezTo>
                <a:cubicBezTo>
                  <a:pt x="8914" y="423439"/>
                  <a:pt x="4233" y="440267"/>
                  <a:pt x="0" y="457200"/>
                </a:cubicBezTo>
                <a:cubicBezTo>
                  <a:pt x="8467" y="482600"/>
                  <a:pt x="4678" y="516446"/>
                  <a:pt x="25400" y="533400"/>
                </a:cubicBezTo>
                <a:cubicBezTo>
                  <a:pt x="56483" y="558831"/>
                  <a:pt x="101600" y="558800"/>
                  <a:pt x="139700" y="571500"/>
                </a:cubicBezTo>
                <a:lnTo>
                  <a:pt x="177800" y="584200"/>
                </a:lnTo>
                <a:cubicBezTo>
                  <a:pt x="198475" y="580754"/>
                  <a:pt x="265302" y="573688"/>
                  <a:pt x="292100" y="558800"/>
                </a:cubicBezTo>
                <a:cubicBezTo>
                  <a:pt x="318785" y="543975"/>
                  <a:pt x="342900" y="524933"/>
                  <a:pt x="368300" y="508000"/>
                </a:cubicBezTo>
                <a:lnTo>
                  <a:pt x="406400" y="482600"/>
                </a:lnTo>
                <a:cubicBezTo>
                  <a:pt x="420439" y="440484"/>
                  <a:pt x="405713" y="444500"/>
                  <a:pt x="431800" y="444500"/>
                </a:cubicBezTo>
                <a:lnTo>
                  <a:pt x="431800" y="44450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38300" y="196850"/>
            <a:ext cx="5029200" cy="927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" y="1739900"/>
            <a:ext cx="9144000" cy="1480612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4978400" y="2413000"/>
            <a:ext cx="1311491" cy="584200"/>
          </a:xfrm>
          <a:custGeom>
            <a:avLst/>
            <a:gdLst>
              <a:gd name="connsiteX0" fmla="*/ 203200 w 1311491"/>
              <a:gd name="connsiteY0" fmla="*/ 520700 h 584200"/>
              <a:gd name="connsiteX1" fmla="*/ 1054100 w 1311491"/>
              <a:gd name="connsiteY1" fmla="*/ 482600 h 584200"/>
              <a:gd name="connsiteX2" fmla="*/ 1104900 w 1311491"/>
              <a:gd name="connsiteY2" fmla="*/ 469900 h 584200"/>
              <a:gd name="connsiteX3" fmla="*/ 1181100 w 1311491"/>
              <a:gd name="connsiteY3" fmla="*/ 444500 h 584200"/>
              <a:gd name="connsiteX4" fmla="*/ 1270000 w 1311491"/>
              <a:gd name="connsiteY4" fmla="*/ 406400 h 584200"/>
              <a:gd name="connsiteX5" fmla="*/ 1282700 w 1311491"/>
              <a:gd name="connsiteY5" fmla="*/ 368300 h 584200"/>
              <a:gd name="connsiteX6" fmla="*/ 1308100 w 1311491"/>
              <a:gd name="connsiteY6" fmla="*/ 330200 h 584200"/>
              <a:gd name="connsiteX7" fmla="*/ 1295400 w 1311491"/>
              <a:gd name="connsiteY7" fmla="*/ 177800 h 584200"/>
              <a:gd name="connsiteX8" fmla="*/ 1257300 w 1311491"/>
              <a:gd name="connsiteY8" fmla="*/ 152400 h 584200"/>
              <a:gd name="connsiteX9" fmla="*/ 1181100 w 1311491"/>
              <a:gd name="connsiteY9" fmla="*/ 101600 h 584200"/>
              <a:gd name="connsiteX10" fmla="*/ 1143000 w 1311491"/>
              <a:gd name="connsiteY10" fmla="*/ 76200 h 584200"/>
              <a:gd name="connsiteX11" fmla="*/ 1054100 w 1311491"/>
              <a:gd name="connsiteY11" fmla="*/ 63500 h 584200"/>
              <a:gd name="connsiteX12" fmla="*/ 1003300 w 1311491"/>
              <a:gd name="connsiteY12" fmla="*/ 50800 h 584200"/>
              <a:gd name="connsiteX13" fmla="*/ 901700 w 1311491"/>
              <a:gd name="connsiteY13" fmla="*/ 38100 h 584200"/>
              <a:gd name="connsiteX14" fmla="*/ 863600 w 1311491"/>
              <a:gd name="connsiteY14" fmla="*/ 12700 h 584200"/>
              <a:gd name="connsiteX15" fmla="*/ 825500 w 1311491"/>
              <a:gd name="connsiteY15" fmla="*/ 0 h 584200"/>
              <a:gd name="connsiteX16" fmla="*/ 469900 w 1311491"/>
              <a:gd name="connsiteY16" fmla="*/ 12700 h 584200"/>
              <a:gd name="connsiteX17" fmla="*/ 368300 w 1311491"/>
              <a:gd name="connsiteY17" fmla="*/ 38100 h 584200"/>
              <a:gd name="connsiteX18" fmla="*/ 266700 w 1311491"/>
              <a:gd name="connsiteY18" fmla="*/ 76200 h 584200"/>
              <a:gd name="connsiteX19" fmla="*/ 215900 w 1311491"/>
              <a:gd name="connsiteY19" fmla="*/ 114300 h 584200"/>
              <a:gd name="connsiteX20" fmla="*/ 165100 w 1311491"/>
              <a:gd name="connsiteY20" fmla="*/ 165100 h 584200"/>
              <a:gd name="connsiteX21" fmla="*/ 127000 w 1311491"/>
              <a:gd name="connsiteY21" fmla="*/ 177800 h 584200"/>
              <a:gd name="connsiteX22" fmla="*/ 114300 w 1311491"/>
              <a:gd name="connsiteY22" fmla="*/ 215900 h 584200"/>
              <a:gd name="connsiteX23" fmla="*/ 76200 w 1311491"/>
              <a:gd name="connsiteY23" fmla="*/ 254000 h 584200"/>
              <a:gd name="connsiteX24" fmla="*/ 38100 w 1311491"/>
              <a:gd name="connsiteY24" fmla="*/ 304800 h 584200"/>
              <a:gd name="connsiteX25" fmla="*/ 25400 w 1311491"/>
              <a:gd name="connsiteY25" fmla="*/ 342900 h 584200"/>
              <a:gd name="connsiteX26" fmla="*/ 12700 w 1311491"/>
              <a:gd name="connsiteY26" fmla="*/ 406400 h 584200"/>
              <a:gd name="connsiteX27" fmla="*/ 0 w 1311491"/>
              <a:gd name="connsiteY27" fmla="*/ 457200 h 584200"/>
              <a:gd name="connsiteX28" fmla="*/ 25400 w 1311491"/>
              <a:gd name="connsiteY28" fmla="*/ 533400 h 584200"/>
              <a:gd name="connsiteX29" fmla="*/ 139700 w 1311491"/>
              <a:gd name="connsiteY29" fmla="*/ 571500 h 584200"/>
              <a:gd name="connsiteX30" fmla="*/ 177800 w 1311491"/>
              <a:gd name="connsiteY30" fmla="*/ 584200 h 584200"/>
              <a:gd name="connsiteX31" fmla="*/ 292100 w 1311491"/>
              <a:gd name="connsiteY31" fmla="*/ 558800 h 584200"/>
              <a:gd name="connsiteX32" fmla="*/ 368300 w 1311491"/>
              <a:gd name="connsiteY32" fmla="*/ 508000 h 584200"/>
              <a:gd name="connsiteX33" fmla="*/ 406400 w 1311491"/>
              <a:gd name="connsiteY33" fmla="*/ 482600 h 584200"/>
              <a:gd name="connsiteX34" fmla="*/ 431800 w 1311491"/>
              <a:gd name="connsiteY34" fmla="*/ 444500 h 584200"/>
              <a:gd name="connsiteX35" fmla="*/ 431800 w 1311491"/>
              <a:gd name="connsiteY35" fmla="*/ 4445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11491" h="584200">
                <a:moveTo>
                  <a:pt x="203200" y="520700"/>
                </a:moveTo>
                <a:cubicBezTo>
                  <a:pt x="573879" y="510945"/>
                  <a:pt x="704916" y="514344"/>
                  <a:pt x="1054100" y="482600"/>
                </a:cubicBezTo>
                <a:cubicBezTo>
                  <a:pt x="1071483" y="481020"/>
                  <a:pt x="1088182" y="474916"/>
                  <a:pt x="1104900" y="469900"/>
                </a:cubicBezTo>
                <a:cubicBezTo>
                  <a:pt x="1130545" y="462207"/>
                  <a:pt x="1157153" y="456474"/>
                  <a:pt x="1181100" y="444500"/>
                </a:cubicBezTo>
                <a:cubicBezTo>
                  <a:pt x="1243874" y="413113"/>
                  <a:pt x="1213939" y="425087"/>
                  <a:pt x="1270000" y="406400"/>
                </a:cubicBezTo>
                <a:cubicBezTo>
                  <a:pt x="1274233" y="393700"/>
                  <a:pt x="1276713" y="380274"/>
                  <a:pt x="1282700" y="368300"/>
                </a:cubicBezTo>
                <a:cubicBezTo>
                  <a:pt x="1289526" y="354648"/>
                  <a:pt x="1307085" y="345430"/>
                  <a:pt x="1308100" y="330200"/>
                </a:cubicBezTo>
                <a:cubicBezTo>
                  <a:pt x="1311491" y="279337"/>
                  <a:pt x="1309404" y="226815"/>
                  <a:pt x="1295400" y="177800"/>
                </a:cubicBezTo>
                <a:cubicBezTo>
                  <a:pt x="1291207" y="163124"/>
                  <a:pt x="1270000" y="160867"/>
                  <a:pt x="1257300" y="152400"/>
                </a:cubicBezTo>
                <a:cubicBezTo>
                  <a:pt x="1212656" y="85434"/>
                  <a:pt x="1257642" y="134404"/>
                  <a:pt x="1181100" y="101600"/>
                </a:cubicBezTo>
                <a:cubicBezTo>
                  <a:pt x="1167071" y="95587"/>
                  <a:pt x="1157620" y="80586"/>
                  <a:pt x="1143000" y="76200"/>
                </a:cubicBezTo>
                <a:cubicBezTo>
                  <a:pt x="1114328" y="67598"/>
                  <a:pt x="1083551" y="68855"/>
                  <a:pt x="1054100" y="63500"/>
                </a:cubicBezTo>
                <a:cubicBezTo>
                  <a:pt x="1036927" y="60378"/>
                  <a:pt x="1020517" y="53669"/>
                  <a:pt x="1003300" y="50800"/>
                </a:cubicBezTo>
                <a:cubicBezTo>
                  <a:pt x="969634" y="45189"/>
                  <a:pt x="935567" y="42333"/>
                  <a:pt x="901700" y="38100"/>
                </a:cubicBezTo>
                <a:cubicBezTo>
                  <a:pt x="889000" y="29633"/>
                  <a:pt x="877252" y="19526"/>
                  <a:pt x="863600" y="12700"/>
                </a:cubicBezTo>
                <a:cubicBezTo>
                  <a:pt x="851626" y="6713"/>
                  <a:pt x="838887" y="0"/>
                  <a:pt x="825500" y="0"/>
                </a:cubicBezTo>
                <a:cubicBezTo>
                  <a:pt x="706891" y="0"/>
                  <a:pt x="588433" y="8467"/>
                  <a:pt x="469900" y="12700"/>
                </a:cubicBezTo>
                <a:cubicBezTo>
                  <a:pt x="436033" y="21167"/>
                  <a:pt x="399524" y="22488"/>
                  <a:pt x="368300" y="38100"/>
                </a:cubicBezTo>
                <a:cubicBezTo>
                  <a:pt x="301888" y="71306"/>
                  <a:pt x="335867" y="58908"/>
                  <a:pt x="266700" y="76200"/>
                </a:cubicBezTo>
                <a:cubicBezTo>
                  <a:pt x="249767" y="88900"/>
                  <a:pt x="231830" y="100362"/>
                  <a:pt x="215900" y="114300"/>
                </a:cubicBezTo>
                <a:cubicBezTo>
                  <a:pt x="197878" y="130069"/>
                  <a:pt x="184587" y="151181"/>
                  <a:pt x="165100" y="165100"/>
                </a:cubicBezTo>
                <a:cubicBezTo>
                  <a:pt x="154207" y="172881"/>
                  <a:pt x="139700" y="173567"/>
                  <a:pt x="127000" y="177800"/>
                </a:cubicBezTo>
                <a:cubicBezTo>
                  <a:pt x="122767" y="190500"/>
                  <a:pt x="121726" y="204761"/>
                  <a:pt x="114300" y="215900"/>
                </a:cubicBezTo>
                <a:cubicBezTo>
                  <a:pt x="104337" y="230844"/>
                  <a:pt x="87889" y="240363"/>
                  <a:pt x="76200" y="254000"/>
                </a:cubicBezTo>
                <a:cubicBezTo>
                  <a:pt x="62425" y="270071"/>
                  <a:pt x="50800" y="287867"/>
                  <a:pt x="38100" y="304800"/>
                </a:cubicBezTo>
                <a:cubicBezTo>
                  <a:pt x="33867" y="317500"/>
                  <a:pt x="28647" y="329913"/>
                  <a:pt x="25400" y="342900"/>
                </a:cubicBezTo>
                <a:cubicBezTo>
                  <a:pt x="20165" y="363841"/>
                  <a:pt x="17383" y="385328"/>
                  <a:pt x="12700" y="406400"/>
                </a:cubicBezTo>
                <a:cubicBezTo>
                  <a:pt x="8914" y="423439"/>
                  <a:pt x="4233" y="440267"/>
                  <a:pt x="0" y="457200"/>
                </a:cubicBezTo>
                <a:cubicBezTo>
                  <a:pt x="8467" y="482600"/>
                  <a:pt x="4678" y="516446"/>
                  <a:pt x="25400" y="533400"/>
                </a:cubicBezTo>
                <a:cubicBezTo>
                  <a:pt x="56483" y="558831"/>
                  <a:pt x="101600" y="558800"/>
                  <a:pt x="139700" y="571500"/>
                </a:cubicBezTo>
                <a:lnTo>
                  <a:pt x="177800" y="584200"/>
                </a:lnTo>
                <a:cubicBezTo>
                  <a:pt x="198475" y="580754"/>
                  <a:pt x="265302" y="573688"/>
                  <a:pt x="292100" y="558800"/>
                </a:cubicBezTo>
                <a:cubicBezTo>
                  <a:pt x="318785" y="543975"/>
                  <a:pt x="342900" y="524933"/>
                  <a:pt x="368300" y="508000"/>
                </a:cubicBezTo>
                <a:lnTo>
                  <a:pt x="406400" y="482600"/>
                </a:lnTo>
                <a:cubicBezTo>
                  <a:pt x="420439" y="440484"/>
                  <a:pt x="405713" y="444500"/>
                  <a:pt x="431800" y="444500"/>
                </a:cubicBezTo>
                <a:lnTo>
                  <a:pt x="431800" y="44450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5900" y="3220512"/>
            <a:ext cx="786625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Problems: </a:t>
            </a:r>
          </a:p>
          <a:p>
            <a:endParaRPr lang="en-US" sz="2000" dirty="0" smtClean="0"/>
          </a:p>
          <a:p>
            <a:pPr marL="457200" indent="-457200">
              <a:buAutoNum type="arabicPeriod"/>
            </a:pPr>
            <a:r>
              <a:rPr lang="en-US" sz="2000" dirty="0" smtClean="0"/>
              <a:t>Requires rotational analysis of all excited fundamental vibrations.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Approach is based on perturbation theory: problems with </a:t>
            </a:r>
            <a:r>
              <a:rPr lang="en-US" sz="2000" dirty="0" err="1" smtClean="0"/>
              <a:t>Coriolis</a:t>
            </a:r>
            <a:r>
              <a:rPr lang="en-US" sz="2000" dirty="0" smtClean="0"/>
              <a:t> </a:t>
            </a:r>
          </a:p>
          <a:p>
            <a:pPr marL="457200" indent="-457200"/>
            <a:r>
              <a:rPr lang="en-US" sz="2000" dirty="0" smtClean="0"/>
              <a:t>        resonances (circled above).</a:t>
            </a:r>
          </a:p>
          <a:p>
            <a:pPr marL="457200" indent="-457200">
              <a:buAutoNum type="arabicPeriod" startAt="3"/>
            </a:pPr>
            <a:r>
              <a:rPr lang="en-US" sz="2000" dirty="0" smtClean="0"/>
              <a:t>Some work done in this area (</a:t>
            </a:r>
            <a:r>
              <a:rPr lang="en-US" sz="2000" dirty="0" err="1" smtClean="0"/>
              <a:t>cyclopropane</a:t>
            </a:r>
            <a:r>
              <a:rPr lang="en-US" sz="2000" dirty="0" smtClean="0"/>
              <a:t>, for example) gives </a:t>
            </a:r>
          </a:p>
          <a:p>
            <a:pPr marL="457200" indent="-457200"/>
            <a:r>
              <a:rPr lang="en-US" sz="2000" dirty="0" smtClean="0"/>
              <a:t>        structures that are at odds with other methods (see later).</a:t>
            </a:r>
          </a:p>
          <a:p>
            <a:pPr marL="457200" indent="-457200">
              <a:buAutoNum type="arabicPeriod" startAt="4"/>
            </a:pPr>
            <a:r>
              <a:rPr lang="en-US" sz="2000" dirty="0" smtClean="0"/>
              <a:t>Application of perturbation theory to an </a:t>
            </a:r>
            <a:r>
              <a:rPr lang="en-US" sz="2000" i="1" dirty="0" smtClean="0"/>
              <a:t>excited state</a:t>
            </a:r>
            <a:r>
              <a:rPr lang="en-US" sz="2000" dirty="0" smtClean="0"/>
              <a:t>, when a </a:t>
            </a:r>
            <a:r>
              <a:rPr lang="en-US" sz="2000" i="1" dirty="0" smtClean="0"/>
              <a:t>ground</a:t>
            </a:r>
          </a:p>
          <a:p>
            <a:pPr marL="457200" indent="-457200"/>
            <a:r>
              <a:rPr lang="en-US" sz="2000" i="1" dirty="0" smtClean="0"/>
              <a:t>        state </a:t>
            </a:r>
            <a:r>
              <a:rPr lang="en-US" sz="2000" dirty="0" smtClean="0"/>
              <a:t>property is desired.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927100"/>
            <a:ext cx="8407400" cy="1651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0" y="2578100"/>
            <a:ext cx="9144000" cy="11629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8300" y="317500"/>
            <a:ext cx="428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Strictly computational approach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68300" y="4114800"/>
            <a:ext cx="6007474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“compute the alphas”</a:t>
            </a:r>
          </a:p>
          <a:p>
            <a:endParaRPr lang="en-US" sz="3200" b="1" dirty="0" smtClean="0">
              <a:solidFill>
                <a:srgbClr val="FF0000"/>
              </a:solidFill>
            </a:endParaRPr>
          </a:p>
          <a:p>
            <a:endParaRPr lang="en-US" sz="3200" b="1" dirty="0" smtClean="0">
              <a:solidFill>
                <a:srgbClr val="FF0000"/>
              </a:solidFill>
            </a:endParaRPr>
          </a:p>
          <a:p>
            <a:r>
              <a:rPr lang="en-US" sz="2400" b="1" dirty="0" smtClean="0">
                <a:solidFill>
                  <a:srgbClr val="000000"/>
                </a:solidFill>
              </a:rPr>
              <a:t>My personal opinion:  This is very misleading!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8300" y="317500"/>
            <a:ext cx="6143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Relevant quantity to equilibrium constants is…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16001"/>
            <a:ext cx="4229243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“the sum of the alphas”</a:t>
            </a:r>
          </a:p>
          <a:p>
            <a:endParaRPr lang="en-US" sz="3200" b="1" dirty="0" smtClean="0">
              <a:solidFill>
                <a:srgbClr val="FF0000"/>
              </a:solidFill>
            </a:endParaRPr>
          </a:p>
          <a:p>
            <a:r>
              <a:rPr lang="en-US" sz="3200" b="1" dirty="0" smtClean="0">
                <a:solidFill>
                  <a:srgbClr val="000000"/>
                </a:solidFill>
              </a:rPr>
              <a:t>and not</a:t>
            </a:r>
          </a:p>
          <a:p>
            <a:endParaRPr lang="en-US" sz="3200" b="1" dirty="0" smtClean="0">
              <a:solidFill>
                <a:srgbClr val="000000"/>
              </a:solidFill>
            </a:endParaRPr>
          </a:p>
          <a:p>
            <a:r>
              <a:rPr lang="en-US" sz="3200" b="1" dirty="0" smtClean="0">
                <a:solidFill>
                  <a:srgbClr val="FF0000"/>
                </a:solidFill>
              </a:rPr>
              <a:t>“</a:t>
            </a:r>
            <a:r>
              <a:rPr lang="en-US" sz="3200" b="1" dirty="0" smtClean="0">
                <a:solidFill>
                  <a:srgbClr val="FF0000"/>
                </a:solidFill>
              </a:rPr>
              <a:t>the individual alphas</a:t>
            </a:r>
            <a:r>
              <a:rPr lang="en-US" sz="3200" b="1" dirty="0" smtClean="0">
                <a:solidFill>
                  <a:srgbClr val="FF0000"/>
                </a:solidFill>
              </a:rPr>
              <a:t>”</a:t>
            </a:r>
          </a:p>
          <a:p>
            <a:endParaRPr lang="en-US" sz="3200" b="1" dirty="0" smtClean="0">
              <a:solidFill>
                <a:srgbClr val="000000"/>
              </a:solidFill>
            </a:endParaRPr>
          </a:p>
          <a:p>
            <a:endParaRPr lang="en-US" sz="3200" b="1" dirty="0" smtClean="0">
              <a:solidFill>
                <a:srgbClr val="FF0000"/>
              </a:solidFill>
            </a:endParaRPr>
          </a:p>
          <a:p>
            <a:endParaRPr lang="en-US" sz="3200" b="1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343900" y="6235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4229100"/>
            <a:ext cx="8131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The problem is that it is </a:t>
            </a:r>
            <a:r>
              <a:rPr lang="en-US" sz="2000" b="1" u="sng" dirty="0" smtClean="0"/>
              <a:t>much harde</a:t>
            </a:r>
            <a:r>
              <a:rPr lang="en-US" sz="2000" b="1" dirty="0" smtClean="0"/>
              <a:t>r to get the alphas right than their sum 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1073150"/>
            <a:ext cx="9144000" cy="11629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42900" y="1296263"/>
            <a:ext cx="2108200" cy="939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66700" y="1409700"/>
            <a:ext cx="1498600" cy="4445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622550" y="3486150"/>
            <a:ext cx="3213100" cy="4699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127000" y="4446588"/>
            <a:ext cx="9144000" cy="11144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-12700" y="518467"/>
            <a:ext cx="2984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“alpha” approach: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3024485"/>
            <a:ext cx="3021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“direct” approach: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-12700" y="5849203"/>
            <a:ext cx="87026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Results are equivalent, but the sum is a ground-state property and is</a:t>
            </a:r>
          </a:p>
          <a:p>
            <a:r>
              <a:rPr lang="en-US" sz="2400" dirty="0" smtClean="0"/>
              <a:t>more reliably calculated than the individual alpha constants!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451" y="136859"/>
            <a:ext cx="5280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 determination of “semi-experimental” structures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113655" y="1163341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13655" y="1253975"/>
            <a:ext cx="4548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Gather rotational constants from experimental</a:t>
            </a:r>
          </a:p>
          <a:p>
            <a:r>
              <a:rPr lang="en-US" dirty="0" smtClean="0"/>
              <a:t>studies of isotopic species: B</a:t>
            </a:r>
            <a:r>
              <a:rPr lang="en-US" baseline="-25000" dirty="0" smtClean="0"/>
              <a:t>0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(S)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(A)</a:t>
            </a:r>
            <a:r>
              <a:rPr lang="en-US" dirty="0" smtClean="0"/>
              <a:t>, etc.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122536" y="4981976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122536" y="4946452"/>
            <a:ext cx="41867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 non-linear least squares adjustment of </a:t>
            </a:r>
          </a:p>
          <a:p>
            <a:r>
              <a:rPr lang="en-US" dirty="0" smtClean="0"/>
              <a:t>molecular internal coordinates to fit B</a:t>
            </a:r>
            <a:r>
              <a:rPr lang="en-US" baseline="-25000" dirty="0" smtClean="0"/>
              <a:t>e 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baseline="-25000" dirty="0" smtClean="0">
                <a:solidFill>
                  <a:srgbClr val="FF0000"/>
                </a:solidFill>
              </a:rPr>
              <a:t>0</a:t>
            </a:r>
            <a:r>
              <a:rPr lang="en-US" dirty="0" smtClean="0"/>
              <a:t>) </a:t>
            </a:r>
          </a:p>
          <a:p>
            <a:r>
              <a:rPr lang="en-US" dirty="0" smtClean="0"/>
              <a:t>values</a:t>
            </a:r>
            <a:endParaRPr lang="en-US" dirty="0"/>
          </a:p>
        </p:txBody>
      </p:sp>
      <p:cxnSp>
        <p:nvCxnSpPr>
          <p:cNvPr id="18" name="Straight Connector 17"/>
          <p:cNvCxnSpPr>
            <a:stCxn id="5" idx="1"/>
          </p:cNvCxnSpPr>
          <p:nvPr/>
        </p:nvCxnSpPr>
        <p:spPr>
          <a:xfrm rot="10800000">
            <a:off x="1447587" y="1602928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>
            <a:off x="1456468" y="5426002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6200000" flipH="1">
            <a:off x="-437307" y="3514464"/>
            <a:ext cx="3823074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451" y="136859"/>
            <a:ext cx="5280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 determination of “semi-experimental” structures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113655" y="1163341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13655" y="1253975"/>
            <a:ext cx="4548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Gather rotational constants from experimental</a:t>
            </a:r>
          </a:p>
          <a:p>
            <a:r>
              <a:rPr lang="en-US" dirty="0" smtClean="0"/>
              <a:t>studies of isotopic species: B</a:t>
            </a:r>
            <a:r>
              <a:rPr lang="en-US" baseline="-25000" dirty="0" smtClean="0"/>
              <a:t>0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(S)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(A)</a:t>
            </a:r>
            <a:r>
              <a:rPr lang="en-US" dirty="0" smtClean="0"/>
              <a:t>, etc.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122536" y="4981976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122536" y="4946452"/>
            <a:ext cx="41867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 non-linear least squares adjustment of </a:t>
            </a:r>
          </a:p>
          <a:p>
            <a:r>
              <a:rPr lang="en-US" dirty="0" smtClean="0"/>
              <a:t>molecular internal coordinates to fit B</a:t>
            </a:r>
            <a:r>
              <a:rPr lang="en-US" baseline="-25000" dirty="0" smtClean="0"/>
              <a:t>0 </a:t>
            </a:r>
            <a:r>
              <a:rPr lang="en-US" dirty="0" smtClean="0"/>
              <a:t> </a:t>
            </a:r>
          </a:p>
          <a:p>
            <a:r>
              <a:rPr lang="en-US" dirty="0" smtClean="0"/>
              <a:t>values</a:t>
            </a:r>
            <a:endParaRPr lang="en-US" dirty="0"/>
          </a:p>
        </p:txBody>
      </p:sp>
      <p:cxnSp>
        <p:nvCxnSpPr>
          <p:cNvPr id="18" name="Straight Connector 17"/>
          <p:cNvCxnSpPr>
            <a:stCxn id="5" idx="1"/>
          </p:cNvCxnSpPr>
          <p:nvPr/>
        </p:nvCxnSpPr>
        <p:spPr>
          <a:xfrm rot="10800000">
            <a:off x="1447587" y="1602928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>
            <a:off x="1456468" y="5426002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6200000" flipH="1">
            <a:off x="-437307" y="3514464"/>
            <a:ext cx="3823074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4043907" y="6098382"/>
            <a:ext cx="45720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21535" y="6399858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</a:t>
            </a:r>
            <a:r>
              <a:rPr lang="en-US" b="1" baseline="-25000" dirty="0" smtClean="0"/>
              <a:t>0 </a:t>
            </a:r>
            <a:r>
              <a:rPr lang="en-US" b="1" dirty="0" smtClean="0"/>
              <a:t>structure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flipH="1">
            <a:off x="279400" y="708967"/>
            <a:ext cx="8661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“Semi-experimental” or “empirical” structures:</a:t>
            </a:r>
          </a:p>
          <a:p>
            <a:r>
              <a:rPr lang="en-US" sz="3200" b="1" dirty="0" smtClean="0"/>
              <a:t>                    The best of both worlds    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791505" y="4875768"/>
            <a:ext cx="2019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“Exact” R</a:t>
            </a:r>
            <a:r>
              <a:rPr lang="en-US" baseline="-25000" dirty="0" smtClean="0"/>
              <a:t>e </a:t>
            </a:r>
            <a:r>
              <a:rPr lang="en-US" dirty="0" smtClean="0"/>
              <a:t>structure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9900" y="6299200"/>
            <a:ext cx="3234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Brute force computation (Gauss)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704079" y="5168900"/>
            <a:ext cx="3087426" cy="1401572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  <a:effectLst>
            <a:outerShdw blurRad="40000" dist="20000" dir="5400000" rotWithShape="0">
              <a:schemeClr val="tx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9900" y="3453368"/>
            <a:ext cx="30495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Experimental approach (determine force fields, correct measurement, MW)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3492500" y="3822700"/>
            <a:ext cx="3276600" cy="1053068"/>
          </a:xfrm>
          <a:prstGeom prst="line">
            <a:avLst/>
          </a:prstGeom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622800" y="3790434"/>
            <a:ext cx="1934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Major undertaking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775200" y="6114534"/>
            <a:ext cx="1684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Quite expensive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60164" y="2127934"/>
            <a:ext cx="2295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Experimental data and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alculated corrections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6618010" y="3924578"/>
            <a:ext cx="19039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451" y="136859"/>
            <a:ext cx="5280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 determination of “semi-experimental” structures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113655" y="1163341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13655" y="1253975"/>
            <a:ext cx="4548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Gather rotational constants from experimental</a:t>
            </a:r>
          </a:p>
          <a:p>
            <a:r>
              <a:rPr lang="en-US" dirty="0" smtClean="0"/>
              <a:t>studies of isotopic species: B</a:t>
            </a:r>
            <a:r>
              <a:rPr lang="en-US" baseline="-25000" dirty="0" smtClean="0"/>
              <a:t>0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(S)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(A)</a:t>
            </a:r>
            <a:r>
              <a:rPr lang="en-US" dirty="0" smtClean="0"/>
              <a:t>, etc.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115587" y="2424378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13655" y="2362211"/>
            <a:ext cx="46367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Calculate quadratic and cubic force fields of </a:t>
            </a:r>
          </a:p>
          <a:p>
            <a:r>
              <a:rPr lang="en-US" dirty="0" smtClean="0"/>
              <a:t>principal isotopic species, transform to all other</a:t>
            </a:r>
          </a:p>
          <a:p>
            <a:r>
              <a:rPr lang="en-US" dirty="0" err="1" smtClean="0"/>
              <a:t>isotopologues</a:t>
            </a:r>
            <a:r>
              <a:rPr lang="en-US" dirty="0" smtClean="0"/>
              <a:t>               </a:t>
            </a:r>
            <a:r>
              <a:rPr lang="en-US" dirty="0" err="1" smtClean="0"/>
              <a:t>ω</a:t>
            </a:r>
            <a:r>
              <a:rPr lang="en-US" baseline="-25000" dirty="0" err="1" smtClean="0"/>
              <a:t>k</a:t>
            </a:r>
            <a:r>
              <a:rPr lang="en-US" baseline="-25000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ζ</a:t>
            </a:r>
            <a:r>
              <a:rPr lang="en-US" baseline="-25000" dirty="0" err="1" smtClean="0"/>
              <a:t>kl</a:t>
            </a:r>
            <a:r>
              <a:rPr lang="en-US" baseline="-25000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φ</a:t>
            </a:r>
            <a:r>
              <a:rPr lang="en-US" baseline="-25000" dirty="0" err="1" smtClean="0"/>
              <a:t>klm</a:t>
            </a:r>
            <a:endParaRPr lang="en-US" dirty="0" smtClean="0"/>
          </a:p>
          <a:p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623409" y="3152583"/>
            <a:ext cx="515092" cy="8881"/>
          </a:xfrm>
          <a:prstGeom prst="straightConnector1">
            <a:avLst/>
          </a:prstGeom>
          <a:ln w="57150" cap="flat" cmpd="thickThin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115587" y="3685410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122534" y="3676529"/>
            <a:ext cx="42716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experimental constants and data above</a:t>
            </a:r>
          </a:p>
          <a:p>
            <a:r>
              <a:rPr lang="en-US" dirty="0" smtClean="0"/>
              <a:t>to carry out transformation </a:t>
            </a:r>
          </a:p>
          <a:p>
            <a:r>
              <a:rPr lang="en-US" dirty="0" smtClean="0"/>
              <a:t>                        B</a:t>
            </a:r>
            <a:r>
              <a:rPr lang="en-US" baseline="-25000" dirty="0" smtClean="0"/>
              <a:t>0                   </a:t>
            </a:r>
            <a:r>
              <a:rPr lang="en-US" dirty="0" smtClean="0"/>
              <a:t>B</a:t>
            </a:r>
            <a:r>
              <a:rPr lang="en-US" baseline="-25000" dirty="0" smtClean="0"/>
              <a:t>e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756621" y="4441693"/>
            <a:ext cx="515092" cy="8881"/>
          </a:xfrm>
          <a:prstGeom prst="straightConnector1">
            <a:avLst/>
          </a:prstGeom>
          <a:ln w="57150" cap="flat" cmpd="thickThin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122536" y="4981976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122536" y="4946452"/>
            <a:ext cx="41867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 non-linear least squares adjustment of </a:t>
            </a:r>
          </a:p>
          <a:p>
            <a:r>
              <a:rPr lang="en-US" dirty="0" smtClean="0"/>
              <a:t>molecular internal coordinates to fit B</a:t>
            </a:r>
            <a:r>
              <a:rPr lang="en-US" baseline="-25000" dirty="0" smtClean="0"/>
              <a:t>e 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baseline="-25000" dirty="0" smtClean="0">
                <a:solidFill>
                  <a:srgbClr val="FF0000"/>
                </a:solidFill>
              </a:rPr>
              <a:t>0</a:t>
            </a:r>
            <a:r>
              <a:rPr lang="en-US" dirty="0" smtClean="0"/>
              <a:t>) </a:t>
            </a:r>
          </a:p>
          <a:p>
            <a:r>
              <a:rPr lang="en-US" dirty="0" smtClean="0"/>
              <a:t>values</a:t>
            </a:r>
            <a:endParaRPr lang="en-US" dirty="0"/>
          </a:p>
        </p:txBody>
      </p:sp>
      <p:cxnSp>
        <p:nvCxnSpPr>
          <p:cNvPr id="18" name="Straight Connector 17"/>
          <p:cNvCxnSpPr>
            <a:stCxn id="5" idx="1"/>
          </p:cNvCxnSpPr>
          <p:nvPr/>
        </p:nvCxnSpPr>
        <p:spPr>
          <a:xfrm rot="10800000">
            <a:off x="1447587" y="1602928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>
            <a:off x="1456468" y="5426002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6200000" flipH="1">
            <a:off x="-437307" y="3514464"/>
            <a:ext cx="3823074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4089627" y="2226189"/>
            <a:ext cx="36576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4088833" y="3493649"/>
            <a:ext cx="36576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4088833" y="4772453"/>
            <a:ext cx="36576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451" y="136859"/>
            <a:ext cx="5280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 determination of “semi-experimental” structures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113655" y="1163341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13655" y="1253975"/>
            <a:ext cx="4548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Gather rotational constants from experimental</a:t>
            </a:r>
          </a:p>
          <a:p>
            <a:r>
              <a:rPr lang="en-US" dirty="0" smtClean="0"/>
              <a:t>studies of isotopic species: B</a:t>
            </a:r>
            <a:r>
              <a:rPr lang="en-US" baseline="-25000" dirty="0" smtClean="0"/>
              <a:t>0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(S)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(A)</a:t>
            </a:r>
            <a:r>
              <a:rPr lang="en-US" dirty="0" smtClean="0"/>
              <a:t>, etc.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115587" y="2424378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13655" y="2362211"/>
            <a:ext cx="46367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Calculate quadratic and cubic force fields of </a:t>
            </a:r>
          </a:p>
          <a:p>
            <a:r>
              <a:rPr lang="en-US" dirty="0" smtClean="0"/>
              <a:t>principal isotopic species, transform to all other</a:t>
            </a:r>
          </a:p>
          <a:p>
            <a:r>
              <a:rPr lang="en-US" dirty="0" err="1" smtClean="0"/>
              <a:t>isotopologues</a:t>
            </a:r>
            <a:r>
              <a:rPr lang="en-US" dirty="0" smtClean="0"/>
              <a:t>               </a:t>
            </a:r>
            <a:r>
              <a:rPr lang="en-US" dirty="0" err="1" smtClean="0"/>
              <a:t>ω</a:t>
            </a:r>
            <a:r>
              <a:rPr lang="en-US" baseline="-25000" dirty="0" err="1" smtClean="0"/>
              <a:t>k</a:t>
            </a:r>
            <a:r>
              <a:rPr lang="en-US" baseline="-25000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ζ</a:t>
            </a:r>
            <a:r>
              <a:rPr lang="en-US" baseline="-25000" dirty="0" err="1" smtClean="0"/>
              <a:t>kl</a:t>
            </a:r>
            <a:r>
              <a:rPr lang="en-US" baseline="-25000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φ</a:t>
            </a:r>
            <a:r>
              <a:rPr lang="en-US" baseline="-25000" dirty="0" err="1" smtClean="0"/>
              <a:t>klm</a:t>
            </a:r>
            <a:endParaRPr lang="en-US" dirty="0" smtClean="0"/>
          </a:p>
          <a:p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623409" y="3152583"/>
            <a:ext cx="515092" cy="8881"/>
          </a:xfrm>
          <a:prstGeom prst="straightConnector1">
            <a:avLst/>
          </a:prstGeom>
          <a:ln w="57150" cap="flat" cmpd="thickThin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115587" y="3685410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122534" y="3676529"/>
            <a:ext cx="42716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experimental constants and data above</a:t>
            </a:r>
          </a:p>
          <a:p>
            <a:r>
              <a:rPr lang="en-US" dirty="0" smtClean="0"/>
              <a:t>to carry out transformation </a:t>
            </a:r>
          </a:p>
          <a:p>
            <a:r>
              <a:rPr lang="en-US" dirty="0" smtClean="0"/>
              <a:t>                        B</a:t>
            </a:r>
            <a:r>
              <a:rPr lang="en-US" baseline="-25000" dirty="0" smtClean="0"/>
              <a:t>0                   </a:t>
            </a:r>
            <a:r>
              <a:rPr lang="en-US" dirty="0" smtClean="0"/>
              <a:t>B</a:t>
            </a:r>
            <a:r>
              <a:rPr lang="en-US" baseline="-25000" dirty="0" smtClean="0"/>
              <a:t>e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756621" y="4441693"/>
            <a:ext cx="515092" cy="8881"/>
          </a:xfrm>
          <a:prstGeom prst="straightConnector1">
            <a:avLst/>
          </a:prstGeom>
          <a:ln w="57150" cap="flat" cmpd="thickThin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122536" y="4981976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122536" y="4946452"/>
            <a:ext cx="41867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 non-linear least squares adjustment of </a:t>
            </a:r>
          </a:p>
          <a:p>
            <a:r>
              <a:rPr lang="en-US" dirty="0" smtClean="0"/>
              <a:t>molecular internal coordinates to fit B</a:t>
            </a:r>
            <a:r>
              <a:rPr lang="en-US" baseline="-25000" dirty="0" smtClean="0"/>
              <a:t>e 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baseline="-25000" dirty="0" smtClean="0">
                <a:solidFill>
                  <a:srgbClr val="FF0000"/>
                </a:solidFill>
              </a:rPr>
              <a:t>0</a:t>
            </a:r>
            <a:r>
              <a:rPr lang="en-US" dirty="0" smtClean="0"/>
              <a:t>) </a:t>
            </a:r>
          </a:p>
          <a:p>
            <a:r>
              <a:rPr lang="en-US" dirty="0" smtClean="0"/>
              <a:t>values</a:t>
            </a:r>
            <a:endParaRPr lang="en-US" dirty="0"/>
          </a:p>
        </p:txBody>
      </p:sp>
      <p:cxnSp>
        <p:nvCxnSpPr>
          <p:cNvPr id="18" name="Straight Connector 17"/>
          <p:cNvCxnSpPr>
            <a:stCxn id="5" idx="1"/>
          </p:cNvCxnSpPr>
          <p:nvPr/>
        </p:nvCxnSpPr>
        <p:spPr>
          <a:xfrm rot="10800000">
            <a:off x="1447587" y="1602928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>
            <a:off x="1456468" y="5426002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6200000" flipH="1">
            <a:off x="-437307" y="3514464"/>
            <a:ext cx="3823074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4089627" y="2226189"/>
            <a:ext cx="36576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4088833" y="3493649"/>
            <a:ext cx="36576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4088833" y="4772453"/>
            <a:ext cx="36576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4043907" y="6098382"/>
            <a:ext cx="45720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621535" y="6399858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</a:t>
            </a:r>
            <a:r>
              <a:rPr lang="en-US" b="1" baseline="-25000" dirty="0" smtClean="0"/>
              <a:t>0 </a:t>
            </a:r>
            <a:r>
              <a:rPr lang="en-US" b="1" dirty="0" smtClean="0"/>
              <a:t>structure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2451" y="136859"/>
            <a:ext cx="5280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 determination of “semi-experimental” structures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113655" y="1163341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13655" y="1253975"/>
            <a:ext cx="4548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Gather rotational constants from experimental</a:t>
            </a:r>
          </a:p>
          <a:p>
            <a:r>
              <a:rPr lang="en-US" dirty="0" smtClean="0"/>
              <a:t>studies of isotopic species: B</a:t>
            </a:r>
            <a:r>
              <a:rPr lang="en-US" baseline="-25000" dirty="0" smtClean="0"/>
              <a:t>0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(S)</a:t>
            </a:r>
            <a:r>
              <a:rPr lang="en-US" dirty="0" smtClean="0"/>
              <a:t>, B</a:t>
            </a:r>
            <a:r>
              <a:rPr lang="en-US" baseline="-25000" dirty="0" smtClean="0"/>
              <a:t>0</a:t>
            </a:r>
            <a:r>
              <a:rPr lang="en-US" baseline="30000" dirty="0" smtClean="0"/>
              <a:t>(A)</a:t>
            </a:r>
            <a:r>
              <a:rPr lang="en-US" dirty="0" smtClean="0"/>
              <a:t>, etc.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115587" y="2424378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13655" y="2362211"/>
            <a:ext cx="46367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Calculate quadratic and cubic force fields of </a:t>
            </a:r>
          </a:p>
          <a:p>
            <a:r>
              <a:rPr lang="en-US" dirty="0" smtClean="0"/>
              <a:t>principal isotopic species, transform to all other</a:t>
            </a:r>
          </a:p>
          <a:p>
            <a:r>
              <a:rPr lang="en-US" dirty="0" err="1" smtClean="0"/>
              <a:t>isotopologues</a:t>
            </a:r>
            <a:r>
              <a:rPr lang="en-US" dirty="0" smtClean="0"/>
              <a:t>               </a:t>
            </a:r>
            <a:r>
              <a:rPr lang="en-US" dirty="0" err="1" smtClean="0"/>
              <a:t>ω</a:t>
            </a:r>
            <a:r>
              <a:rPr lang="en-US" baseline="-25000" dirty="0" err="1" smtClean="0"/>
              <a:t>k</a:t>
            </a:r>
            <a:r>
              <a:rPr lang="en-US" baseline="-25000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ζ</a:t>
            </a:r>
            <a:r>
              <a:rPr lang="en-US" baseline="-25000" dirty="0" err="1" smtClean="0"/>
              <a:t>kl</a:t>
            </a:r>
            <a:r>
              <a:rPr lang="en-US" baseline="-25000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φ</a:t>
            </a:r>
            <a:r>
              <a:rPr lang="en-US" baseline="-25000" dirty="0" err="1" smtClean="0"/>
              <a:t>klm</a:t>
            </a:r>
            <a:endParaRPr lang="en-US" dirty="0" smtClean="0"/>
          </a:p>
          <a:p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623409" y="3152583"/>
            <a:ext cx="515092" cy="8881"/>
          </a:xfrm>
          <a:prstGeom prst="straightConnector1">
            <a:avLst/>
          </a:prstGeom>
          <a:ln w="57150" cap="flat" cmpd="thickThin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115587" y="3685410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122534" y="3676529"/>
            <a:ext cx="42716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experimental constants and data above</a:t>
            </a:r>
          </a:p>
          <a:p>
            <a:r>
              <a:rPr lang="en-US" dirty="0" smtClean="0"/>
              <a:t>to carry out transformation </a:t>
            </a:r>
          </a:p>
          <a:p>
            <a:r>
              <a:rPr lang="en-US" dirty="0" smtClean="0"/>
              <a:t>                        B</a:t>
            </a:r>
            <a:r>
              <a:rPr lang="en-US" baseline="-25000" dirty="0" smtClean="0"/>
              <a:t>0                   </a:t>
            </a:r>
            <a:r>
              <a:rPr lang="en-US" dirty="0" smtClean="0"/>
              <a:t>B</a:t>
            </a:r>
            <a:r>
              <a:rPr lang="en-US" baseline="-25000" dirty="0" smtClean="0"/>
              <a:t>e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756621" y="4441693"/>
            <a:ext cx="515092" cy="8881"/>
          </a:xfrm>
          <a:prstGeom prst="straightConnector1">
            <a:avLst/>
          </a:prstGeom>
          <a:ln w="57150" cap="flat" cmpd="thickThin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122536" y="4981976"/>
            <a:ext cx="4547022" cy="87917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122536" y="4946452"/>
            <a:ext cx="41867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 non-linear least squares adjustment of </a:t>
            </a:r>
          </a:p>
          <a:p>
            <a:r>
              <a:rPr lang="en-US" dirty="0" smtClean="0"/>
              <a:t>molecular internal coordinates to fit B</a:t>
            </a:r>
            <a:r>
              <a:rPr lang="en-US" baseline="-25000" dirty="0" smtClean="0"/>
              <a:t>e 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baseline="-25000" dirty="0" smtClean="0">
                <a:solidFill>
                  <a:srgbClr val="FF0000"/>
                </a:solidFill>
              </a:rPr>
              <a:t>0</a:t>
            </a:r>
            <a:r>
              <a:rPr lang="en-US" dirty="0" smtClean="0"/>
              <a:t>) </a:t>
            </a:r>
          </a:p>
          <a:p>
            <a:r>
              <a:rPr lang="en-US" dirty="0" smtClean="0"/>
              <a:t>values</a:t>
            </a:r>
            <a:endParaRPr lang="en-US" dirty="0"/>
          </a:p>
        </p:txBody>
      </p:sp>
      <p:cxnSp>
        <p:nvCxnSpPr>
          <p:cNvPr id="18" name="Straight Connector 17"/>
          <p:cNvCxnSpPr>
            <a:stCxn id="5" idx="1"/>
          </p:cNvCxnSpPr>
          <p:nvPr/>
        </p:nvCxnSpPr>
        <p:spPr>
          <a:xfrm rot="10800000">
            <a:off x="1447587" y="1602928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>
            <a:off x="1456468" y="5426002"/>
            <a:ext cx="666068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6200000" flipH="1">
            <a:off x="-437307" y="3514464"/>
            <a:ext cx="3823074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4089627" y="2226189"/>
            <a:ext cx="36576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4088833" y="3493649"/>
            <a:ext cx="36576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4088833" y="4772453"/>
            <a:ext cx="36576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5" idx="3"/>
          </p:cNvCxnSpPr>
          <p:nvPr/>
        </p:nvCxnSpPr>
        <p:spPr>
          <a:xfrm>
            <a:off x="6669558" y="5421563"/>
            <a:ext cx="630544" cy="0"/>
          </a:xfrm>
          <a:prstGeom prst="line">
            <a:avLst/>
          </a:prstGeom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406673" y="5241336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</a:t>
            </a:r>
            <a:r>
              <a:rPr lang="en-US" b="1" baseline="-25000" dirty="0" smtClean="0"/>
              <a:t>e </a:t>
            </a:r>
            <a:r>
              <a:rPr lang="en-US" b="1" dirty="0" smtClean="0"/>
              <a:t>structure</a:t>
            </a:r>
            <a:endParaRPr lang="en-US" b="1" dirty="0"/>
          </a:p>
        </p:txBody>
      </p:sp>
      <p:cxnSp>
        <p:nvCxnSpPr>
          <p:cNvPr id="29" name="Straight Connector 28"/>
          <p:cNvCxnSpPr/>
          <p:nvPr/>
        </p:nvCxnSpPr>
        <p:spPr>
          <a:xfrm rot="5400000">
            <a:off x="4043907" y="6098382"/>
            <a:ext cx="45720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621535" y="6399858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</a:t>
            </a:r>
            <a:r>
              <a:rPr lang="en-US" b="1" baseline="-25000" dirty="0" smtClean="0"/>
              <a:t>0 </a:t>
            </a:r>
            <a:r>
              <a:rPr lang="en-US" b="1" dirty="0" smtClean="0"/>
              <a:t>structure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" y="1239717"/>
            <a:ext cx="9144000" cy="4672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943" y="301938"/>
            <a:ext cx="5511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History of “semi-experimental” structures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4189" y="1722826"/>
            <a:ext cx="7628110" cy="4524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Pulay</a:t>
            </a:r>
            <a:r>
              <a:rPr lang="en-US" b="1" dirty="0" smtClean="0"/>
              <a:t>, Meyer </a:t>
            </a:r>
            <a:r>
              <a:rPr lang="en-US" b="1" dirty="0" smtClean="0"/>
              <a:t>and Boggs (</a:t>
            </a:r>
            <a:r>
              <a:rPr lang="en-US" b="1" dirty="0" smtClean="0"/>
              <a:t>1977)</a:t>
            </a:r>
            <a:r>
              <a:rPr lang="en-US" b="1" dirty="0" smtClean="0"/>
              <a:t>: Determined equilibrium structure of</a:t>
            </a:r>
            <a:r>
              <a:rPr lang="en-US" b="1" dirty="0" smtClean="0"/>
              <a:t> </a:t>
            </a:r>
            <a:r>
              <a:rPr lang="en-US" b="1" dirty="0" smtClean="0"/>
              <a:t>methane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Allen and coworkers (ca. 1990-present)</a:t>
            </a:r>
          </a:p>
          <a:p>
            <a:endParaRPr lang="en-US" b="1" dirty="0" smtClean="0"/>
          </a:p>
          <a:p>
            <a:r>
              <a:rPr lang="en-US" b="1" dirty="0" smtClean="0"/>
              <a:t>Gauss, Stanton and coworkers (1997-present)</a:t>
            </a:r>
          </a:p>
          <a:p>
            <a:endParaRPr lang="en-US" b="1" dirty="0" smtClean="0"/>
          </a:p>
          <a:p>
            <a:r>
              <a:rPr lang="en-US" b="1" dirty="0" err="1" smtClean="0"/>
              <a:t>Botschwina</a:t>
            </a:r>
            <a:r>
              <a:rPr lang="en-US" b="1" dirty="0" smtClean="0"/>
              <a:t> (1990s)</a:t>
            </a:r>
          </a:p>
          <a:p>
            <a:endParaRPr lang="en-US" b="1" dirty="0" smtClean="0"/>
          </a:p>
          <a:p>
            <a:r>
              <a:rPr lang="en-US" b="1" dirty="0" smtClean="0"/>
              <a:t>Martin, Lee and Taylor (1990-2000)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err="1" smtClean="0"/>
              <a:t>Groener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Craig</a:t>
            </a:r>
          </a:p>
          <a:p>
            <a:endParaRPr lang="en-US" b="1" dirty="0" smtClean="0"/>
          </a:p>
          <a:p>
            <a:r>
              <a:rPr lang="en-US" b="1" dirty="0" err="1" smtClean="0"/>
              <a:t>Demaison</a:t>
            </a:r>
            <a:r>
              <a:rPr lang="en-US" b="1" dirty="0" smtClean="0"/>
              <a:t> and coworkers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3854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Quick tutorial example: Formaldehyde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57566" y="4991100"/>
            <a:ext cx="5393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Experimental data (HSP </a:t>
            </a:r>
            <a:r>
              <a:rPr lang="en-US" dirty="0" err="1" smtClean="0"/>
              <a:t>Müller</a:t>
            </a:r>
            <a:r>
              <a:rPr lang="en-US" dirty="0" smtClean="0"/>
              <a:t>, J. </a:t>
            </a:r>
            <a:r>
              <a:rPr lang="en-US" dirty="0" err="1" smtClean="0"/>
              <a:t>Demaison</a:t>
            </a:r>
            <a:r>
              <a:rPr lang="en-US" dirty="0" smtClean="0"/>
              <a:t> and others)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96900" y="2148840"/>
          <a:ext cx="8166100" cy="2651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41525"/>
                <a:gridCol w="2041525"/>
                <a:gridCol w="2041525"/>
                <a:gridCol w="204152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Isotopic species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A</a:t>
                      </a:r>
                      <a:r>
                        <a:rPr lang="en-US" sz="2400" b="1" baseline="-25000" dirty="0" smtClean="0"/>
                        <a:t>0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B</a:t>
                      </a:r>
                      <a:r>
                        <a:rPr lang="en-US" sz="2400" b="1" baseline="-25000" dirty="0" smtClean="0"/>
                        <a:t>0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C</a:t>
                      </a:r>
                      <a:r>
                        <a:rPr lang="en-US" sz="2400" b="1" baseline="-25000" dirty="0" smtClean="0"/>
                        <a:t>0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H</a:t>
                      </a:r>
                      <a:r>
                        <a:rPr lang="en-US" sz="2400" b="1" baseline="-25000" dirty="0" smtClean="0"/>
                        <a:t>2</a:t>
                      </a:r>
                      <a:r>
                        <a:rPr lang="en-US" sz="2400" b="1" baseline="0" dirty="0" smtClean="0"/>
                        <a:t>CO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281970.5418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38836.05020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34002.20056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D</a:t>
                      </a:r>
                      <a:r>
                        <a:rPr lang="en-US" sz="2400" b="1" baseline="-25000" dirty="0" smtClean="0"/>
                        <a:t>2</a:t>
                      </a:r>
                      <a:r>
                        <a:rPr lang="en-US" sz="2400" b="1" baseline="0" dirty="0" smtClean="0"/>
                        <a:t>CO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141653.5586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32283.56502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26185.31545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H</a:t>
                      </a:r>
                      <a:r>
                        <a:rPr lang="en-US" sz="2400" b="1" baseline="-25000" dirty="0" smtClean="0"/>
                        <a:t>2</a:t>
                      </a:r>
                      <a:r>
                        <a:rPr lang="en-US" sz="2400" b="1" baseline="30000" dirty="0" smtClean="0"/>
                        <a:t>13</a:t>
                      </a:r>
                      <a:r>
                        <a:rPr lang="en-US" sz="2400" b="1" baseline="0" dirty="0" smtClean="0"/>
                        <a:t>CO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281993.0148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37811.090040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33213.976745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H</a:t>
                      </a:r>
                      <a:r>
                        <a:rPr lang="en-US" sz="2400" b="1" baseline="-25000" dirty="0" smtClean="0"/>
                        <a:t>2</a:t>
                      </a:r>
                      <a:r>
                        <a:rPr lang="en-US" sz="2400" b="1" baseline="0" dirty="0" smtClean="0"/>
                        <a:t>C</a:t>
                      </a:r>
                      <a:r>
                        <a:rPr lang="en-US" sz="2400" b="1" baseline="30000" dirty="0" smtClean="0"/>
                        <a:t>18</a:t>
                      </a:r>
                      <a:r>
                        <a:rPr lang="en-US" sz="2400" b="1" baseline="0" dirty="0" smtClean="0"/>
                        <a:t>O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281961.371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36904.17332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32511.52465</a:t>
                      </a:r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081869" y="65591"/>
            <a:ext cx="2540000" cy="7493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0933" y="905926"/>
            <a:ext cx="8718140" cy="7848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                                                               Current features:</a:t>
            </a:r>
          </a:p>
          <a:p>
            <a:endParaRPr lang="en-US" b="1" dirty="0" smtClean="0"/>
          </a:p>
          <a:p>
            <a:r>
              <a:rPr lang="en-US" b="1" dirty="0" smtClean="0"/>
              <a:t>Energies from SCF, </a:t>
            </a:r>
            <a:r>
              <a:rPr lang="en-US" b="1" dirty="0" err="1" smtClean="0"/>
              <a:t>MPn</a:t>
            </a:r>
            <a:r>
              <a:rPr lang="en-US" b="1" dirty="0" smtClean="0"/>
              <a:t>, CCD, QCISD, CCSD, CCSD(T) and CCSDT for closed- and open-shell</a:t>
            </a:r>
          </a:p>
          <a:p>
            <a:r>
              <a:rPr lang="en-US" b="1" dirty="0" smtClean="0"/>
              <a:t>reference functions.</a:t>
            </a:r>
          </a:p>
          <a:p>
            <a:endParaRPr lang="en-US" b="1" dirty="0" smtClean="0"/>
          </a:p>
          <a:p>
            <a:r>
              <a:rPr lang="en-US" b="1" dirty="0" smtClean="0"/>
              <a:t>Analytic first and second derivatives through CCSD(T) for all references, CCSDT for RHF.</a:t>
            </a:r>
          </a:p>
          <a:p>
            <a:endParaRPr lang="en-US" b="1" dirty="0" smtClean="0"/>
          </a:p>
          <a:p>
            <a:r>
              <a:rPr lang="en-US" b="1" dirty="0" smtClean="0"/>
              <a:t>Automated construction of </a:t>
            </a:r>
            <a:r>
              <a:rPr lang="en-US" b="1" dirty="0" err="1" smtClean="0"/>
              <a:t>anharmonic</a:t>
            </a:r>
            <a:r>
              <a:rPr lang="en-US" b="1" dirty="0" smtClean="0"/>
              <a:t> force fields, VPT2 calculations.</a:t>
            </a:r>
          </a:p>
          <a:p>
            <a:endParaRPr lang="en-US" b="1" dirty="0" smtClean="0"/>
          </a:p>
          <a:p>
            <a:r>
              <a:rPr lang="en-US" b="1" dirty="0" smtClean="0"/>
              <a:t>Wide array of molecular property capabilities (electric properties, NMR shifts, etc.)</a:t>
            </a:r>
          </a:p>
          <a:p>
            <a:endParaRPr lang="en-US" b="1" dirty="0" smtClean="0"/>
          </a:p>
          <a:p>
            <a:r>
              <a:rPr lang="en-US" b="1" dirty="0" smtClean="0"/>
              <a:t>Excited states and other capabilities with EOM-CC approaches.</a:t>
            </a:r>
          </a:p>
          <a:p>
            <a:endParaRPr lang="en-US" b="1" dirty="0" smtClean="0"/>
          </a:p>
          <a:p>
            <a:r>
              <a:rPr lang="en-US" b="1" dirty="0" smtClean="0"/>
              <a:t>Interface to MRCC extends energies and derivatives through arbitrary high levels of CC.</a:t>
            </a:r>
          </a:p>
          <a:p>
            <a:endParaRPr lang="en-US" b="1" dirty="0" smtClean="0"/>
          </a:p>
          <a:p>
            <a:r>
              <a:rPr lang="en-US" b="1" dirty="0" smtClean="0"/>
              <a:t>                                                            A few upcoming features:</a:t>
            </a:r>
          </a:p>
          <a:p>
            <a:endParaRPr lang="en-US" b="1" dirty="0" smtClean="0"/>
          </a:p>
          <a:p>
            <a:r>
              <a:rPr lang="en-US" b="1" dirty="0" err="1" smtClean="0"/>
              <a:t>Mukherjee</a:t>
            </a:r>
            <a:r>
              <a:rPr lang="en-US" b="1" dirty="0" smtClean="0"/>
              <a:t> (Mk-) </a:t>
            </a:r>
            <a:r>
              <a:rPr lang="en-US" b="1" dirty="0" err="1" smtClean="0"/>
              <a:t>multireference</a:t>
            </a:r>
            <a:r>
              <a:rPr lang="en-US" b="1" dirty="0" smtClean="0"/>
              <a:t> coupled-cluster theory.</a:t>
            </a:r>
          </a:p>
          <a:p>
            <a:endParaRPr lang="en-US" b="1" dirty="0" smtClean="0"/>
          </a:p>
          <a:p>
            <a:r>
              <a:rPr lang="en-US" b="1" dirty="0" smtClean="0"/>
              <a:t>Spectral </a:t>
            </a:r>
            <a:r>
              <a:rPr lang="en-US" b="1" dirty="0" smtClean="0"/>
              <a:t>simulation and </a:t>
            </a:r>
            <a:r>
              <a:rPr lang="en-US" b="1" dirty="0" err="1" smtClean="0"/>
              <a:t>quasidiabatic</a:t>
            </a:r>
            <a:r>
              <a:rPr lang="en-US" b="1" dirty="0" smtClean="0"/>
              <a:t> </a:t>
            </a:r>
            <a:r>
              <a:rPr lang="en-US" b="1" dirty="0" err="1" smtClean="0"/>
              <a:t>wavefunction</a:t>
            </a:r>
            <a:r>
              <a:rPr lang="en-US" b="1" dirty="0" smtClean="0"/>
              <a:t> analysis.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3093" y="1498600"/>
            <a:ext cx="916709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200" b="1" dirty="0" smtClean="0"/>
          </a:p>
          <a:p>
            <a:endParaRPr lang="en-US" sz="3200" b="1" dirty="0" smtClean="0"/>
          </a:p>
          <a:p>
            <a:r>
              <a:rPr lang="en-US" sz="3200" b="1" dirty="0" smtClean="0"/>
              <a:t>See:</a:t>
            </a:r>
          </a:p>
          <a:p>
            <a:endParaRPr lang="en-US" sz="3200" b="1" dirty="0" smtClean="0">
              <a:hlinkClick r:id="rId2"/>
            </a:endParaRPr>
          </a:p>
          <a:p>
            <a:r>
              <a:rPr lang="en-US" sz="3200" b="1" dirty="0" smtClean="0">
                <a:hlinkClick r:id="rId2"/>
              </a:rPr>
              <a:t>www.cfour.de</a:t>
            </a:r>
            <a:r>
              <a:rPr lang="en-US" sz="3200" b="1" dirty="0" smtClean="0"/>
              <a:t> for license and download instructions.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icture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1712383"/>
            <a:ext cx="7116234" cy="392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71351" y="829733"/>
            <a:ext cx="3103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INPUT FILE FOR CFOUR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44658" y="3244334"/>
            <a:ext cx="1054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195, 345.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044658" y="3244334"/>
            <a:ext cx="1054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195, 345.</a:t>
            </a:r>
            <a:endParaRPr lang="en-US" dirty="0"/>
          </a:p>
        </p:txBody>
      </p:sp>
      <p:pic>
        <p:nvPicPr>
          <p:cNvPr id="6" name="Picture 5" descr="Snapshot 2010-11-13 20-07-26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350" y="2447925"/>
            <a:ext cx="1219200" cy="2921000"/>
          </a:xfrm>
          <a:prstGeom prst="rect">
            <a:avLst/>
          </a:prstGeom>
        </p:spPr>
      </p:pic>
      <p:pic>
        <p:nvPicPr>
          <p:cNvPr id="7" name="Picture 6" descr="Picture 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3375"/>
            <a:ext cx="9144001" cy="503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4300" y="774700"/>
            <a:ext cx="669927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 err="1" smtClean="0"/>
              <a:t>Rovibrational</a:t>
            </a:r>
            <a:r>
              <a:rPr lang="en-US" sz="3200" dirty="0" smtClean="0"/>
              <a:t> perturbation theory</a:t>
            </a:r>
          </a:p>
          <a:p>
            <a:pPr marL="514350" indent="-514350"/>
            <a:r>
              <a:rPr lang="en-US" sz="3200" dirty="0" smtClean="0"/>
              <a:t>      route to equilibrium structures.</a:t>
            </a:r>
          </a:p>
          <a:p>
            <a:pPr marL="514350" indent="-514350"/>
            <a:endParaRPr lang="en-US" sz="3200" dirty="0" smtClean="0"/>
          </a:p>
          <a:p>
            <a:pPr marL="514350" indent="-514350">
              <a:buAutoNum type="arabicPeriod" startAt="2"/>
            </a:pPr>
            <a:r>
              <a:rPr lang="en-US" sz="3200" dirty="0" smtClean="0"/>
              <a:t>Alphas and </a:t>
            </a:r>
            <a:r>
              <a:rPr lang="en-US" sz="3200" dirty="0" err="1" smtClean="0"/>
              <a:t>rovibrational</a:t>
            </a:r>
            <a:r>
              <a:rPr lang="en-US" sz="3200" dirty="0" smtClean="0"/>
              <a:t> corrections</a:t>
            </a:r>
          </a:p>
          <a:p>
            <a:pPr marL="514350" indent="-514350">
              <a:buAutoNum type="arabicPeriod" startAt="2"/>
            </a:pPr>
            <a:endParaRPr lang="en-US" sz="3200" dirty="0" smtClean="0"/>
          </a:p>
          <a:p>
            <a:pPr marL="514350" indent="-514350">
              <a:buAutoNum type="arabicPeriod" startAt="2"/>
            </a:pPr>
            <a:r>
              <a:rPr lang="en-US" sz="3200" dirty="0" smtClean="0"/>
              <a:t>Application to formaldehyde</a:t>
            </a:r>
          </a:p>
          <a:p>
            <a:pPr marL="514350" indent="-514350">
              <a:buAutoNum type="arabicPeriod" startAt="2"/>
            </a:pPr>
            <a:endParaRPr lang="en-US" sz="3200" dirty="0" smtClean="0"/>
          </a:p>
          <a:p>
            <a:pPr marL="514350" indent="-514350">
              <a:buAutoNum type="arabicPeriod" startAt="2"/>
            </a:pPr>
            <a:r>
              <a:rPr lang="en-US" sz="3200" dirty="0" smtClean="0"/>
              <a:t>Selected examples</a:t>
            </a:r>
          </a:p>
          <a:p>
            <a:pPr marL="514350" indent="-514350">
              <a:buAutoNum type="arabicPeriod" startAt="2"/>
            </a:pPr>
            <a:endParaRPr lang="en-US" sz="3200" dirty="0" smtClean="0"/>
          </a:p>
          <a:p>
            <a:pPr marL="514350" indent="-514350">
              <a:buAutoNum type="arabicPeriod"/>
            </a:pPr>
            <a:endParaRPr lang="en-US" sz="3200" dirty="0" smtClean="0"/>
          </a:p>
          <a:p>
            <a:pPr marL="514350" indent="-514350"/>
            <a:endParaRPr lang="en-US" sz="3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 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854438" cy="2153912"/>
          </a:xfrm>
          <a:prstGeom prst="rect">
            <a:avLst/>
          </a:prstGeom>
        </p:spPr>
      </p:pic>
      <p:pic>
        <p:nvPicPr>
          <p:cNvPr id="5" name="Picture 4" descr="Picture 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4096"/>
            <a:ext cx="6854438" cy="2168192"/>
          </a:xfrm>
          <a:prstGeom prst="rect">
            <a:avLst/>
          </a:prstGeom>
        </p:spPr>
      </p:pic>
      <p:pic>
        <p:nvPicPr>
          <p:cNvPr id="6" name="Picture 5" descr="Picture 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" y="4697648"/>
            <a:ext cx="6756991" cy="21725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70816" y="908775"/>
            <a:ext cx="157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baseline="30000" dirty="0" smtClean="0"/>
              <a:t>2</a:t>
            </a:r>
            <a:r>
              <a:rPr lang="en-US" sz="2400" b="1" dirty="0" smtClean="0"/>
              <a:t>H</a:t>
            </a:r>
            <a:r>
              <a:rPr lang="en-US" sz="2400" b="1" baseline="30000" dirty="0" smtClean="0"/>
              <a:t>12</a:t>
            </a:r>
            <a:r>
              <a:rPr lang="en-US" sz="2400" b="1" dirty="0" smtClean="0"/>
              <a:t>C</a:t>
            </a:r>
            <a:r>
              <a:rPr lang="en-US" sz="2400" b="1" baseline="30000" dirty="0" smtClean="0"/>
              <a:t>16</a:t>
            </a:r>
            <a:r>
              <a:rPr lang="en-US" sz="2400" b="1" dirty="0" smtClean="0"/>
              <a:t>O</a:t>
            </a:r>
            <a:endParaRPr lang="en-US" sz="2400" b="1" baseline="30000" dirty="0"/>
          </a:p>
        </p:txBody>
      </p:sp>
      <p:sp>
        <p:nvSpPr>
          <p:cNvPr id="8" name="TextBox 7"/>
          <p:cNvSpPr txBox="1"/>
          <p:nvPr/>
        </p:nvSpPr>
        <p:spPr>
          <a:xfrm>
            <a:off x="7570816" y="3136241"/>
            <a:ext cx="157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baseline="30000" dirty="0" smtClean="0"/>
              <a:t>1</a:t>
            </a:r>
            <a:r>
              <a:rPr lang="en-US" sz="2400" b="1" dirty="0" smtClean="0"/>
              <a:t>H</a:t>
            </a:r>
            <a:r>
              <a:rPr lang="en-US" sz="2400" b="1" baseline="30000" dirty="0" smtClean="0"/>
              <a:t>13</a:t>
            </a:r>
            <a:r>
              <a:rPr lang="en-US" sz="2400" b="1" dirty="0" smtClean="0"/>
              <a:t>C</a:t>
            </a:r>
            <a:r>
              <a:rPr lang="en-US" sz="2400" b="1" baseline="30000" dirty="0" smtClean="0"/>
              <a:t>16</a:t>
            </a:r>
            <a:r>
              <a:rPr lang="en-US" sz="2400" b="1" dirty="0" smtClean="0"/>
              <a:t>O</a:t>
            </a:r>
            <a:endParaRPr lang="en-US" sz="2400" b="1" baseline="30000" dirty="0"/>
          </a:p>
        </p:txBody>
      </p:sp>
      <p:sp>
        <p:nvSpPr>
          <p:cNvPr id="9" name="TextBox 8"/>
          <p:cNvSpPr txBox="1"/>
          <p:nvPr/>
        </p:nvSpPr>
        <p:spPr>
          <a:xfrm>
            <a:off x="7570816" y="5659660"/>
            <a:ext cx="157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baseline="30000" dirty="0" smtClean="0"/>
              <a:t>1</a:t>
            </a:r>
            <a:r>
              <a:rPr lang="en-US" sz="2400" b="1" dirty="0" smtClean="0"/>
              <a:t>H</a:t>
            </a:r>
            <a:r>
              <a:rPr lang="en-US" sz="2400" b="1" baseline="30000" dirty="0" smtClean="0"/>
              <a:t>12</a:t>
            </a:r>
            <a:r>
              <a:rPr lang="en-US" sz="2400" b="1" dirty="0" smtClean="0"/>
              <a:t>C</a:t>
            </a:r>
            <a:r>
              <a:rPr lang="en-US" sz="2400" b="1" baseline="30000" dirty="0" smtClean="0"/>
              <a:t>18</a:t>
            </a:r>
            <a:r>
              <a:rPr lang="en-US" sz="2400" b="1" dirty="0" smtClean="0"/>
              <a:t>O</a:t>
            </a:r>
            <a:endParaRPr lang="en-US" sz="2400" b="1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icture 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992"/>
            <a:ext cx="3704703" cy="5598008"/>
          </a:xfrm>
          <a:prstGeom prst="rect">
            <a:avLst/>
          </a:prstGeom>
        </p:spPr>
      </p:pic>
      <p:pic>
        <p:nvPicPr>
          <p:cNvPr id="7" name="Picture 6" descr="Picture 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023" y="1399692"/>
            <a:ext cx="4897977" cy="54555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75028" y="598900"/>
            <a:ext cx="4118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INPUT FILE FOR </a:t>
            </a:r>
            <a:r>
              <a:rPr lang="en-US" sz="2400" b="1" dirty="0" err="1" smtClean="0"/>
              <a:t>xrefit</a:t>
            </a:r>
            <a:r>
              <a:rPr lang="en-US" sz="2400" b="1" dirty="0" smtClean="0"/>
              <a:t> MODULE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icture 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7" y="2638966"/>
            <a:ext cx="9144000" cy="1955800"/>
          </a:xfrm>
          <a:prstGeom prst="rect">
            <a:avLst/>
          </a:prstGeom>
        </p:spPr>
      </p:pic>
      <p:pic>
        <p:nvPicPr>
          <p:cNvPr id="6" name="Picture 5" descr="Picture 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94766"/>
            <a:ext cx="8483601" cy="1460500"/>
          </a:xfrm>
          <a:prstGeom prst="rect">
            <a:avLst/>
          </a:prstGeom>
        </p:spPr>
      </p:pic>
      <p:pic>
        <p:nvPicPr>
          <p:cNvPr id="8" name="Picture 7" descr="Picture 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950" y="59269"/>
            <a:ext cx="5880100" cy="1689101"/>
          </a:xfrm>
          <a:prstGeom prst="rect">
            <a:avLst/>
          </a:prstGeom>
        </p:spPr>
      </p:pic>
      <p:cxnSp>
        <p:nvCxnSpPr>
          <p:cNvPr id="10" name="Straight Connector 9"/>
          <p:cNvCxnSpPr>
            <a:stCxn id="8" idx="2"/>
          </p:cNvCxnSpPr>
          <p:nvPr/>
        </p:nvCxnSpPr>
        <p:spPr>
          <a:xfrm rot="5400000">
            <a:off x="4097866" y="2097091"/>
            <a:ext cx="695855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45794" y="1847334"/>
            <a:ext cx="2958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Fit to geometrical parameters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>
          <a:xfrm>
            <a:off x="3361267" y="482600"/>
            <a:ext cx="3341070" cy="1254255"/>
          </a:xfrm>
          <a:custGeom>
            <a:avLst/>
            <a:gdLst>
              <a:gd name="connsiteX0" fmla="*/ 762000 w 3341070"/>
              <a:gd name="connsiteY0" fmla="*/ 42333 h 1254255"/>
              <a:gd name="connsiteX1" fmla="*/ 635000 w 3341070"/>
              <a:gd name="connsiteY1" fmla="*/ 50800 h 1254255"/>
              <a:gd name="connsiteX2" fmla="*/ 524933 w 3341070"/>
              <a:gd name="connsiteY2" fmla="*/ 59267 h 1254255"/>
              <a:gd name="connsiteX3" fmla="*/ 160866 w 3341070"/>
              <a:gd name="connsiteY3" fmla="*/ 76200 h 1254255"/>
              <a:gd name="connsiteX4" fmla="*/ 135466 w 3341070"/>
              <a:gd name="connsiteY4" fmla="*/ 101600 h 1254255"/>
              <a:gd name="connsiteX5" fmla="*/ 110066 w 3341070"/>
              <a:gd name="connsiteY5" fmla="*/ 118533 h 1254255"/>
              <a:gd name="connsiteX6" fmla="*/ 84666 w 3341070"/>
              <a:gd name="connsiteY6" fmla="*/ 152400 h 1254255"/>
              <a:gd name="connsiteX7" fmla="*/ 76200 w 3341070"/>
              <a:gd name="connsiteY7" fmla="*/ 177800 h 1254255"/>
              <a:gd name="connsiteX8" fmla="*/ 59266 w 3341070"/>
              <a:gd name="connsiteY8" fmla="*/ 211667 h 1254255"/>
              <a:gd name="connsiteX9" fmla="*/ 50800 w 3341070"/>
              <a:gd name="connsiteY9" fmla="*/ 262467 h 1254255"/>
              <a:gd name="connsiteX10" fmla="*/ 67733 w 3341070"/>
              <a:gd name="connsiteY10" fmla="*/ 465667 h 1254255"/>
              <a:gd name="connsiteX11" fmla="*/ 42333 w 3341070"/>
              <a:gd name="connsiteY11" fmla="*/ 643467 h 1254255"/>
              <a:gd name="connsiteX12" fmla="*/ 25400 w 3341070"/>
              <a:gd name="connsiteY12" fmla="*/ 685800 h 1254255"/>
              <a:gd name="connsiteX13" fmla="*/ 0 w 3341070"/>
              <a:gd name="connsiteY13" fmla="*/ 956733 h 1254255"/>
              <a:gd name="connsiteX14" fmla="*/ 8466 w 3341070"/>
              <a:gd name="connsiteY14" fmla="*/ 1083733 h 1254255"/>
              <a:gd name="connsiteX15" fmla="*/ 16933 w 3341070"/>
              <a:gd name="connsiteY15" fmla="*/ 1109133 h 1254255"/>
              <a:gd name="connsiteX16" fmla="*/ 33866 w 3341070"/>
              <a:gd name="connsiteY16" fmla="*/ 1126067 h 1254255"/>
              <a:gd name="connsiteX17" fmla="*/ 67733 w 3341070"/>
              <a:gd name="connsiteY17" fmla="*/ 1159933 h 1254255"/>
              <a:gd name="connsiteX18" fmla="*/ 135466 w 3341070"/>
              <a:gd name="connsiteY18" fmla="*/ 1219200 h 1254255"/>
              <a:gd name="connsiteX19" fmla="*/ 262466 w 3341070"/>
              <a:gd name="connsiteY19" fmla="*/ 1227667 h 1254255"/>
              <a:gd name="connsiteX20" fmla="*/ 728133 w 3341070"/>
              <a:gd name="connsiteY20" fmla="*/ 1227667 h 1254255"/>
              <a:gd name="connsiteX21" fmla="*/ 922866 w 3341070"/>
              <a:gd name="connsiteY21" fmla="*/ 1210733 h 1254255"/>
              <a:gd name="connsiteX22" fmla="*/ 1041400 w 3341070"/>
              <a:gd name="connsiteY22" fmla="*/ 1193800 h 1254255"/>
              <a:gd name="connsiteX23" fmla="*/ 1261533 w 3341070"/>
              <a:gd name="connsiteY23" fmla="*/ 1185333 h 1254255"/>
              <a:gd name="connsiteX24" fmla="*/ 1811866 w 3341070"/>
              <a:gd name="connsiteY24" fmla="*/ 1176867 h 1254255"/>
              <a:gd name="connsiteX25" fmla="*/ 1871133 w 3341070"/>
              <a:gd name="connsiteY25" fmla="*/ 1185333 h 1254255"/>
              <a:gd name="connsiteX26" fmla="*/ 2032000 w 3341070"/>
              <a:gd name="connsiteY26" fmla="*/ 1193800 h 1254255"/>
              <a:gd name="connsiteX27" fmla="*/ 2252133 w 3341070"/>
              <a:gd name="connsiteY27" fmla="*/ 1185333 h 1254255"/>
              <a:gd name="connsiteX28" fmla="*/ 2607733 w 3341070"/>
              <a:gd name="connsiteY28" fmla="*/ 1176867 h 1254255"/>
              <a:gd name="connsiteX29" fmla="*/ 2895600 w 3341070"/>
              <a:gd name="connsiteY29" fmla="*/ 1168400 h 1254255"/>
              <a:gd name="connsiteX30" fmla="*/ 2963333 w 3341070"/>
              <a:gd name="connsiteY30" fmla="*/ 1159933 h 1254255"/>
              <a:gd name="connsiteX31" fmla="*/ 3039533 w 3341070"/>
              <a:gd name="connsiteY31" fmla="*/ 1151467 h 1254255"/>
              <a:gd name="connsiteX32" fmla="*/ 3081866 w 3341070"/>
              <a:gd name="connsiteY32" fmla="*/ 1143000 h 1254255"/>
              <a:gd name="connsiteX33" fmla="*/ 3175000 w 3341070"/>
              <a:gd name="connsiteY33" fmla="*/ 1100667 h 1254255"/>
              <a:gd name="connsiteX34" fmla="*/ 3225800 w 3341070"/>
              <a:gd name="connsiteY34" fmla="*/ 1092200 h 1254255"/>
              <a:gd name="connsiteX35" fmla="*/ 3276600 w 3341070"/>
              <a:gd name="connsiteY35" fmla="*/ 1066800 h 1254255"/>
              <a:gd name="connsiteX36" fmla="*/ 3302000 w 3341070"/>
              <a:gd name="connsiteY36" fmla="*/ 1041400 h 1254255"/>
              <a:gd name="connsiteX37" fmla="*/ 3310466 w 3341070"/>
              <a:gd name="connsiteY37" fmla="*/ 1016000 h 1254255"/>
              <a:gd name="connsiteX38" fmla="*/ 3335866 w 3341070"/>
              <a:gd name="connsiteY38" fmla="*/ 1007533 h 1254255"/>
              <a:gd name="connsiteX39" fmla="*/ 3327400 w 3341070"/>
              <a:gd name="connsiteY39" fmla="*/ 897467 h 1254255"/>
              <a:gd name="connsiteX40" fmla="*/ 3302000 w 3341070"/>
              <a:gd name="connsiteY40" fmla="*/ 821267 h 1254255"/>
              <a:gd name="connsiteX41" fmla="*/ 3276600 w 3341070"/>
              <a:gd name="connsiteY41" fmla="*/ 770467 h 1254255"/>
              <a:gd name="connsiteX42" fmla="*/ 3268133 w 3341070"/>
              <a:gd name="connsiteY42" fmla="*/ 736600 h 1254255"/>
              <a:gd name="connsiteX43" fmla="*/ 3251200 w 3341070"/>
              <a:gd name="connsiteY43" fmla="*/ 694267 h 1254255"/>
              <a:gd name="connsiteX44" fmla="*/ 3234266 w 3341070"/>
              <a:gd name="connsiteY44" fmla="*/ 584200 h 1254255"/>
              <a:gd name="connsiteX45" fmla="*/ 3225800 w 3341070"/>
              <a:gd name="connsiteY45" fmla="*/ 558800 h 1254255"/>
              <a:gd name="connsiteX46" fmla="*/ 3208866 w 3341070"/>
              <a:gd name="connsiteY46" fmla="*/ 482600 h 1254255"/>
              <a:gd name="connsiteX47" fmla="*/ 3200400 w 3341070"/>
              <a:gd name="connsiteY47" fmla="*/ 211667 h 1254255"/>
              <a:gd name="connsiteX48" fmla="*/ 3191933 w 3341070"/>
              <a:gd name="connsiteY48" fmla="*/ 186267 h 1254255"/>
              <a:gd name="connsiteX49" fmla="*/ 3175000 w 3341070"/>
              <a:gd name="connsiteY49" fmla="*/ 169333 h 1254255"/>
              <a:gd name="connsiteX50" fmla="*/ 3166533 w 3341070"/>
              <a:gd name="connsiteY50" fmla="*/ 143933 h 1254255"/>
              <a:gd name="connsiteX51" fmla="*/ 3141133 w 3341070"/>
              <a:gd name="connsiteY51" fmla="*/ 135467 h 1254255"/>
              <a:gd name="connsiteX52" fmla="*/ 3115733 w 3341070"/>
              <a:gd name="connsiteY52" fmla="*/ 118533 h 1254255"/>
              <a:gd name="connsiteX53" fmla="*/ 3098800 w 3341070"/>
              <a:gd name="connsiteY53" fmla="*/ 93133 h 1254255"/>
              <a:gd name="connsiteX54" fmla="*/ 3031066 w 3341070"/>
              <a:gd name="connsiteY54" fmla="*/ 42333 h 1254255"/>
              <a:gd name="connsiteX55" fmla="*/ 3005666 w 3341070"/>
              <a:gd name="connsiteY55" fmla="*/ 25400 h 1254255"/>
              <a:gd name="connsiteX56" fmla="*/ 2912533 w 3341070"/>
              <a:gd name="connsiteY56" fmla="*/ 16933 h 1254255"/>
              <a:gd name="connsiteX57" fmla="*/ 2717800 w 3341070"/>
              <a:gd name="connsiteY57" fmla="*/ 8467 h 1254255"/>
              <a:gd name="connsiteX58" fmla="*/ 2015066 w 3341070"/>
              <a:gd name="connsiteY58" fmla="*/ 8467 h 1254255"/>
              <a:gd name="connsiteX59" fmla="*/ 1253066 w 3341070"/>
              <a:gd name="connsiteY59" fmla="*/ 0 h 1254255"/>
              <a:gd name="connsiteX60" fmla="*/ 897466 w 3341070"/>
              <a:gd name="connsiteY60" fmla="*/ 8467 h 1254255"/>
              <a:gd name="connsiteX61" fmla="*/ 812800 w 3341070"/>
              <a:gd name="connsiteY61" fmla="*/ 25400 h 1254255"/>
              <a:gd name="connsiteX62" fmla="*/ 795866 w 3341070"/>
              <a:gd name="connsiteY62" fmla="*/ 42333 h 1254255"/>
              <a:gd name="connsiteX63" fmla="*/ 770466 w 3341070"/>
              <a:gd name="connsiteY63" fmla="*/ 59267 h 1254255"/>
              <a:gd name="connsiteX64" fmla="*/ 719666 w 3341070"/>
              <a:gd name="connsiteY64" fmla="*/ 76200 h 1254255"/>
              <a:gd name="connsiteX65" fmla="*/ 677333 w 3341070"/>
              <a:gd name="connsiteY65" fmla="*/ 50800 h 1254255"/>
              <a:gd name="connsiteX66" fmla="*/ 677333 w 3341070"/>
              <a:gd name="connsiteY66" fmla="*/ 50800 h 1254255"/>
              <a:gd name="connsiteX67" fmla="*/ 677333 w 3341070"/>
              <a:gd name="connsiteY67" fmla="*/ 50800 h 125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41070" h="1254255">
                <a:moveTo>
                  <a:pt x="762000" y="42333"/>
                </a:moveTo>
                <a:lnTo>
                  <a:pt x="635000" y="50800"/>
                </a:lnTo>
                <a:lnTo>
                  <a:pt x="524933" y="59267"/>
                </a:lnTo>
                <a:cubicBezTo>
                  <a:pt x="404683" y="66782"/>
                  <a:pt x="280968" y="71196"/>
                  <a:pt x="160866" y="76200"/>
                </a:cubicBezTo>
                <a:cubicBezTo>
                  <a:pt x="152399" y="84667"/>
                  <a:pt x="144664" y="93935"/>
                  <a:pt x="135466" y="101600"/>
                </a:cubicBezTo>
                <a:cubicBezTo>
                  <a:pt x="127649" y="108114"/>
                  <a:pt x="117261" y="111338"/>
                  <a:pt x="110066" y="118533"/>
                </a:cubicBezTo>
                <a:cubicBezTo>
                  <a:pt x="100088" y="128511"/>
                  <a:pt x="93133" y="141111"/>
                  <a:pt x="84666" y="152400"/>
                </a:cubicBezTo>
                <a:cubicBezTo>
                  <a:pt x="81844" y="160867"/>
                  <a:pt x="79716" y="169597"/>
                  <a:pt x="76200" y="177800"/>
                </a:cubicBezTo>
                <a:cubicBezTo>
                  <a:pt x="71228" y="189401"/>
                  <a:pt x="62893" y="199578"/>
                  <a:pt x="59266" y="211667"/>
                </a:cubicBezTo>
                <a:cubicBezTo>
                  <a:pt x="54333" y="228110"/>
                  <a:pt x="53622" y="245534"/>
                  <a:pt x="50800" y="262467"/>
                </a:cubicBezTo>
                <a:cubicBezTo>
                  <a:pt x="56444" y="330200"/>
                  <a:pt x="65897" y="397724"/>
                  <a:pt x="67733" y="465667"/>
                </a:cubicBezTo>
                <a:cubicBezTo>
                  <a:pt x="68905" y="509047"/>
                  <a:pt x="60965" y="596887"/>
                  <a:pt x="42333" y="643467"/>
                </a:cubicBezTo>
                <a:lnTo>
                  <a:pt x="25400" y="685800"/>
                </a:lnTo>
                <a:cubicBezTo>
                  <a:pt x="11865" y="787305"/>
                  <a:pt x="0" y="852465"/>
                  <a:pt x="0" y="956733"/>
                </a:cubicBezTo>
                <a:cubicBezTo>
                  <a:pt x="0" y="999160"/>
                  <a:pt x="3781" y="1041565"/>
                  <a:pt x="8466" y="1083733"/>
                </a:cubicBezTo>
                <a:cubicBezTo>
                  <a:pt x="9452" y="1092603"/>
                  <a:pt x="12341" y="1101480"/>
                  <a:pt x="16933" y="1109133"/>
                </a:cubicBezTo>
                <a:cubicBezTo>
                  <a:pt x="21040" y="1115978"/>
                  <a:pt x="28222" y="1120422"/>
                  <a:pt x="33866" y="1126067"/>
                </a:cubicBezTo>
                <a:cubicBezTo>
                  <a:pt x="50800" y="1176868"/>
                  <a:pt x="28221" y="1131711"/>
                  <a:pt x="67733" y="1159933"/>
                </a:cubicBezTo>
                <a:cubicBezTo>
                  <a:pt x="79937" y="1168650"/>
                  <a:pt x="116794" y="1215269"/>
                  <a:pt x="135466" y="1219200"/>
                </a:cubicBezTo>
                <a:cubicBezTo>
                  <a:pt x="176983" y="1227941"/>
                  <a:pt x="220133" y="1224845"/>
                  <a:pt x="262466" y="1227667"/>
                </a:cubicBezTo>
                <a:cubicBezTo>
                  <a:pt x="448600" y="1254255"/>
                  <a:pt x="351124" y="1243597"/>
                  <a:pt x="728133" y="1227667"/>
                </a:cubicBezTo>
                <a:cubicBezTo>
                  <a:pt x="793231" y="1224916"/>
                  <a:pt x="858596" y="1221444"/>
                  <a:pt x="922866" y="1210733"/>
                </a:cubicBezTo>
                <a:cubicBezTo>
                  <a:pt x="956859" y="1205068"/>
                  <a:pt x="1008657" y="1195726"/>
                  <a:pt x="1041400" y="1193800"/>
                </a:cubicBezTo>
                <a:cubicBezTo>
                  <a:pt x="1114705" y="1189488"/>
                  <a:pt x="1188155" y="1188155"/>
                  <a:pt x="1261533" y="1185333"/>
                </a:cubicBezTo>
                <a:cubicBezTo>
                  <a:pt x="1468286" y="1116417"/>
                  <a:pt x="1313485" y="1161765"/>
                  <a:pt x="1811866" y="1176867"/>
                </a:cubicBezTo>
                <a:cubicBezTo>
                  <a:pt x="1831813" y="1177471"/>
                  <a:pt x="1851236" y="1183802"/>
                  <a:pt x="1871133" y="1185333"/>
                </a:cubicBezTo>
                <a:cubicBezTo>
                  <a:pt x="1924671" y="1189451"/>
                  <a:pt x="1978378" y="1190978"/>
                  <a:pt x="2032000" y="1193800"/>
                </a:cubicBezTo>
                <a:lnTo>
                  <a:pt x="2252133" y="1185333"/>
                </a:lnTo>
                <a:lnTo>
                  <a:pt x="2607733" y="1176867"/>
                </a:lnTo>
                <a:lnTo>
                  <a:pt x="2895600" y="1168400"/>
                </a:lnTo>
                <a:lnTo>
                  <a:pt x="2963333" y="1159933"/>
                </a:lnTo>
                <a:cubicBezTo>
                  <a:pt x="2988714" y="1156947"/>
                  <a:pt x="3014234" y="1155081"/>
                  <a:pt x="3039533" y="1151467"/>
                </a:cubicBezTo>
                <a:cubicBezTo>
                  <a:pt x="3053779" y="1149432"/>
                  <a:pt x="3067755" y="1145822"/>
                  <a:pt x="3081866" y="1143000"/>
                </a:cubicBezTo>
                <a:cubicBezTo>
                  <a:pt x="3101763" y="1133052"/>
                  <a:pt x="3145387" y="1107248"/>
                  <a:pt x="3175000" y="1100667"/>
                </a:cubicBezTo>
                <a:cubicBezTo>
                  <a:pt x="3191758" y="1096943"/>
                  <a:pt x="3209042" y="1095924"/>
                  <a:pt x="3225800" y="1092200"/>
                </a:cubicBezTo>
                <a:cubicBezTo>
                  <a:pt x="3246627" y="1087572"/>
                  <a:pt x="3259994" y="1080638"/>
                  <a:pt x="3276600" y="1066800"/>
                </a:cubicBezTo>
                <a:cubicBezTo>
                  <a:pt x="3285798" y="1059135"/>
                  <a:pt x="3293533" y="1049867"/>
                  <a:pt x="3302000" y="1041400"/>
                </a:cubicBezTo>
                <a:cubicBezTo>
                  <a:pt x="3304822" y="1032933"/>
                  <a:pt x="3304155" y="1022311"/>
                  <a:pt x="3310466" y="1016000"/>
                </a:cubicBezTo>
                <a:cubicBezTo>
                  <a:pt x="3316777" y="1009689"/>
                  <a:pt x="3334604" y="1016368"/>
                  <a:pt x="3335866" y="1007533"/>
                </a:cubicBezTo>
                <a:cubicBezTo>
                  <a:pt x="3341070" y="971106"/>
                  <a:pt x="3331699" y="934012"/>
                  <a:pt x="3327400" y="897467"/>
                </a:cubicBezTo>
                <a:cubicBezTo>
                  <a:pt x="3324703" y="874542"/>
                  <a:pt x="3310904" y="840857"/>
                  <a:pt x="3302000" y="821267"/>
                </a:cubicBezTo>
                <a:cubicBezTo>
                  <a:pt x="3294166" y="804032"/>
                  <a:pt x="3283631" y="788045"/>
                  <a:pt x="3276600" y="770467"/>
                </a:cubicBezTo>
                <a:cubicBezTo>
                  <a:pt x="3272278" y="759663"/>
                  <a:pt x="3271813" y="747639"/>
                  <a:pt x="3268133" y="736600"/>
                </a:cubicBezTo>
                <a:cubicBezTo>
                  <a:pt x="3263327" y="722182"/>
                  <a:pt x="3255567" y="708824"/>
                  <a:pt x="3251200" y="694267"/>
                </a:cubicBezTo>
                <a:cubicBezTo>
                  <a:pt x="3240735" y="659384"/>
                  <a:pt x="3240621" y="619155"/>
                  <a:pt x="3234266" y="584200"/>
                </a:cubicBezTo>
                <a:cubicBezTo>
                  <a:pt x="3232670" y="575419"/>
                  <a:pt x="3228252" y="567381"/>
                  <a:pt x="3225800" y="558800"/>
                </a:cubicBezTo>
                <a:cubicBezTo>
                  <a:pt x="3217828" y="530896"/>
                  <a:pt x="3214687" y="511704"/>
                  <a:pt x="3208866" y="482600"/>
                </a:cubicBezTo>
                <a:cubicBezTo>
                  <a:pt x="3206044" y="392289"/>
                  <a:pt x="3205555" y="301875"/>
                  <a:pt x="3200400" y="211667"/>
                </a:cubicBezTo>
                <a:cubicBezTo>
                  <a:pt x="3199891" y="202757"/>
                  <a:pt x="3196525" y="193920"/>
                  <a:pt x="3191933" y="186267"/>
                </a:cubicBezTo>
                <a:cubicBezTo>
                  <a:pt x="3187826" y="179422"/>
                  <a:pt x="3180644" y="174978"/>
                  <a:pt x="3175000" y="169333"/>
                </a:cubicBezTo>
                <a:cubicBezTo>
                  <a:pt x="3172178" y="160866"/>
                  <a:pt x="3172844" y="150244"/>
                  <a:pt x="3166533" y="143933"/>
                </a:cubicBezTo>
                <a:cubicBezTo>
                  <a:pt x="3160222" y="137622"/>
                  <a:pt x="3149115" y="139458"/>
                  <a:pt x="3141133" y="135467"/>
                </a:cubicBezTo>
                <a:cubicBezTo>
                  <a:pt x="3132031" y="130916"/>
                  <a:pt x="3124200" y="124178"/>
                  <a:pt x="3115733" y="118533"/>
                </a:cubicBezTo>
                <a:cubicBezTo>
                  <a:pt x="3110089" y="110066"/>
                  <a:pt x="3105157" y="101079"/>
                  <a:pt x="3098800" y="93133"/>
                </a:cubicBezTo>
                <a:cubicBezTo>
                  <a:pt x="3080903" y="70762"/>
                  <a:pt x="3054274" y="57805"/>
                  <a:pt x="3031066" y="42333"/>
                </a:cubicBezTo>
                <a:cubicBezTo>
                  <a:pt x="3022599" y="36689"/>
                  <a:pt x="3015800" y="26321"/>
                  <a:pt x="3005666" y="25400"/>
                </a:cubicBezTo>
                <a:cubicBezTo>
                  <a:pt x="2974622" y="22578"/>
                  <a:pt x="2943652" y="18763"/>
                  <a:pt x="2912533" y="16933"/>
                </a:cubicBezTo>
                <a:cubicBezTo>
                  <a:pt x="2847673" y="13118"/>
                  <a:pt x="2782711" y="11289"/>
                  <a:pt x="2717800" y="8467"/>
                </a:cubicBezTo>
                <a:cubicBezTo>
                  <a:pt x="2292215" y="23141"/>
                  <a:pt x="2605730" y="16671"/>
                  <a:pt x="2015066" y="8467"/>
                </a:cubicBezTo>
                <a:lnTo>
                  <a:pt x="1253066" y="0"/>
                </a:lnTo>
                <a:cubicBezTo>
                  <a:pt x="1134533" y="2822"/>
                  <a:pt x="1015836" y="1638"/>
                  <a:pt x="897466" y="8467"/>
                </a:cubicBezTo>
                <a:cubicBezTo>
                  <a:pt x="868733" y="10125"/>
                  <a:pt x="840104" y="16299"/>
                  <a:pt x="812800" y="25400"/>
                </a:cubicBezTo>
                <a:cubicBezTo>
                  <a:pt x="805227" y="27924"/>
                  <a:pt x="802099" y="37346"/>
                  <a:pt x="795866" y="42333"/>
                </a:cubicBezTo>
                <a:cubicBezTo>
                  <a:pt x="787920" y="48690"/>
                  <a:pt x="779765" y="55134"/>
                  <a:pt x="770466" y="59267"/>
                </a:cubicBezTo>
                <a:cubicBezTo>
                  <a:pt x="754155" y="66516"/>
                  <a:pt x="719666" y="76200"/>
                  <a:pt x="719666" y="76200"/>
                </a:cubicBezTo>
                <a:cubicBezTo>
                  <a:pt x="686693" y="65209"/>
                  <a:pt x="700577" y="74044"/>
                  <a:pt x="677333" y="50800"/>
                </a:cubicBezTo>
                <a:lnTo>
                  <a:pt x="677333" y="50800"/>
                </a:lnTo>
                <a:lnTo>
                  <a:pt x="677333" y="5080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Picture 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15" y="52385"/>
            <a:ext cx="5867400" cy="1638300"/>
          </a:xfrm>
          <a:prstGeom prst="rect">
            <a:avLst/>
          </a:prstGeom>
        </p:spPr>
      </p:pic>
      <p:pic>
        <p:nvPicPr>
          <p:cNvPr id="4" name="Picture 3" descr="Picture 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50844"/>
            <a:ext cx="8432800" cy="1384300"/>
          </a:xfrm>
          <a:prstGeom prst="rect">
            <a:avLst/>
          </a:prstGeom>
        </p:spPr>
      </p:pic>
      <p:pic>
        <p:nvPicPr>
          <p:cNvPr id="7" name="Picture 6" descr="Picture 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467" y="2645310"/>
            <a:ext cx="9144000" cy="199707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rot="5400000">
            <a:off x="4097866" y="2097091"/>
            <a:ext cx="695855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445794" y="1847334"/>
            <a:ext cx="2958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Fit to geometrical parameters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3361267" y="482600"/>
            <a:ext cx="3341070" cy="1254255"/>
          </a:xfrm>
          <a:custGeom>
            <a:avLst/>
            <a:gdLst>
              <a:gd name="connsiteX0" fmla="*/ 762000 w 3341070"/>
              <a:gd name="connsiteY0" fmla="*/ 42333 h 1254255"/>
              <a:gd name="connsiteX1" fmla="*/ 635000 w 3341070"/>
              <a:gd name="connsiteY1" fmla="*/ 50800 h 1254255"/>
              <a:gd name="connsiteX2" fmla="*/ 524933 w 3341070"/>
              <a:gd name="connsiteY2" fmla="*/ 59267 h 1254255"/>
              <a:gd name="connsiteX3" fmla="*/ 160866 w 3341070"/>
              <a:gd name="connsiteY3" fmla="*/ 76200 h 1254255"/>
              <a:gd name="connsiteX4" fmla="*/ 135466 w 3341070"/>
              <a:gd name="connsiteY4" fmla="*/ 101600 h 1254255"/>
              <a:gd name="connsiteX5" fmla="*/ 110066 w 3341070"/>
              <a:gd name="connsiteY5" fmla="*/ 118533 h 1254255"/>
              <a:gd name="connsiteX6" fmla="*/ 84666 w 3341070"/>
              <a:gd name="connsiteY6" fmla="*/ 152400 h 1254255"/>
              <a:gd name="connsiteX7" fmla="*/ 76200 w 3341070"/>
              <a:gd name="connsiteY7" fmla="*/ 177800 h 1254255"/>
              <a:gd name="connsiteX8" fmla="*/ 59266 w 3341070"/>
              <a:gd name="connsiteY8" fmla="*/ 211667 h 1254255"/>
              <a:gd name="connsiteX9" fmla="*/ 50800 w 3341070"/>
              <a:gd name="connsiteY9" fmla="*/ 262467 h 1254255"/>
              <a:gd name="connsiteX10" fmla="*/ 67733 w 3341070"/>
              <a:gd name="connsiteY10" fmla="*/ 465667 h 1254255"/>
              <a:gd name="connsiteX11" fmla="*/ 42333 w 3341070"/>
              <a:gd name="connsiteY11" fmla="*/ 643467 h 1254255"/>
              <a:gd name="connsiteX12" fmla="*/ 25400 w 3341070"/>
              <a:gd name="connsiteY12" fmla="*/ 685800 h 1254255"/>
              <a:gd name="connsiteX13" fmla="*/ 0 w 3341070"/>
              <a:gd name="connsiteY13" fmla="*/ 956733 h 1254255"/>
              <a:gd name="connsiteX14" fmla="*/ 8466 w 3341070"/>
              <a:gd name="connsiteY14" fmla="*/ 1083733 h 1254255"/>
              <a:gd name="connsiteX15" fmla="*/ 16933 w 3341070"/>
              <a:gd name="connsiteY15" fmla="*/ 1109133 h 1254255"/>
              <a:gd name="connsiteX16" fmla="*/ 33866 w 3341070"/>
              <a:gd name="connsiteY16" fmla="*/ 1126067 h 1254255"/>
              <a:gd name="connsiteX17" fmla="*/ 67733 w 3341070"/>
              <a:gd name="connsiteY17" fmla="*/ 1159933 h 1254255"/>
              <a:gd name="connsiteX18" fmla="*/ 135466 w 3341070"/>
              <a:gd name="connsiteY18" fmla="*/ 1219200 h 1254255"/>
              <a:gd name="connsiteX19" fmla="*/ 262466 w 3341070"/>
              <a:gd name="connsiteY19" fmla="*/ 1227667 h 1254255"/>
              <a:gd name="connsiteX20" fmla="*/ 728133 w 3341070"/>
              <a:gd name="connsiteY20" fmla="*/ 1227667 h 1254255"/>
              <a:gd name="connsiteX21" fmla="*/ 922866 w 3341070"/>
              <a:gd name="connsiteY21" fmla="*/ 1210733 h 1254255"/>
              <a:gd name="connsiteX22" fmla="*/ 1041400 w 3341070"/>
              <a:gd name="connsiteY22" fmla="*/ 1193800 h 1254255"/>
              <a:gd name="connsiteX23" fmla="*/ 1261533 w 3341070"/>
              <a:gd name="connsiteY23" fmla="*/ 1185333 h 1254255"/>
              <a:gd name="connsiteX24" fmla="*/ 1811866 w 3341070"/>
              <a:gd name="connsiteY24" fmla="*/ 1176867 h 1254255"/>
              <a:gd name="connsiteX25" fmla="*/ 1871133 w 3341070"/>
              <a:gd name="connsiteY25" fmla="*/ 1185333 h 1254255"/>
              <a:gd name="connsiteX26" fmla="*/ 2032000 w 3341070"/>
              <a:gd name="connsiteY26" fmla="*/ 1193800 h 1254255"/>
              <a:gd name="connsiteX27" fmla="*/ 2252133 w 3341070"/>
              <a:gd name="connsiteY27" fmla="*/ 1185333 h 1254255"/>
              <a:gd name="connsiteX28" fmla="*/ 2607733 w 3341070"/>
              <a:gd name="connsiteY28" fmla="*/ 1176867 h 1254255"/>
              <a:gd name="connsiteX29" fmla="*/ 2895600 w 3341070"/>
              <a:gd name="connsiteY29" fmla="*/ 1168400 h 1254255"/>
              <a:gd name="connsiteX30" fmla="*/ 2963333 w 3341070"/>
              <a:gd name="connsiteY30" fmla="*/ 1159933 h 1254255"/>
              <a:gd name="connsiteX31" fmla="*/ 3039533 w 3341070"/>
              <a:gd name="connsiteY31" fmla="*/ 1151467 h 1254255"/>
              <a:gd name="connsiteX32" fmla="*/ 3081866 w 3341070"/>
              <a:gd name="connsiteY32" fmla="*/ 1143000 h 1254255"/>
              <a:gd name="connsiteX33" fmla="*/ 3175000 w 3341070"/>
              <a:gd name="connsiteY33" fmla="*/ 1100667 h 1254255"/>
              <a:gd name="connsiteX34" fmla="*/ 3225800 w 3341070"/>
              <a:gd name="connsiteY34" fmla="*/ 1092200 h 1254255"/>
              <a:gd name="connsiteX35" fmla="*/ 3276600 w 3341070"/>
              <a:gd name="connsiteY35" fmla="*/ 1066800 h 1254255"/>
              <a:gd name="connsiteX36" fmla="*/ 3302000 w 3341070"/>
              <a:gd name="connsiteY36" fmla="*/ 1041400 h 1254255"/>
              <a:gd name="connsiteX37" fmla="*/ 3310466 w 3341070"/>
              <a:gd name="connsiteY37" fmla="*/ 1016000 h 1254255"/>
              <a:gd name="connsiteX38" fmla="*/ 3335866 w 3341070"/>
              <a:gd name="connsiteY38" fmla="*/ 1007533 h 1254255"/>
              <a:gd name="connsiteX39" fmla="*/ 3327400 w 3341070"/>
              <a:gd name="connsiteY39" fmla="*/ 897467 h 1254255"/>
              <a:gd name="connsiteX40" fmla="*/ 3302000 w 3341070"/>
              <a:gd name="connsiteY40" fmla="*/ 821267 h 1254255"/>
              <a:gd name="connsiteX41" fmla="*/ 3276600 w 3341070"/>
              <a:gd name="connsiteY41" fmla="*/ 770467 h 1254255"/>
              <a:gd name="connsiteX42" fmla="*/ 3268133 w 3341070"/>
              <a:gd name="connsiteY42" fmla="*/ 736600 h 1254255"/>
              <a:gd name="connsiteX43" fmla="*/ 3251200 w 3341070"/>
              <a:gd name="connsiteY43" fmla="*/ 694267 h 1254255"/>
              <a:gd name="connsiteX44" fmla="*/ 3234266 w 3341070"/>
              <a:gd name="connsiteY44" fmla="*/ 584200 h 1254255"/>
              <a:gd name="connsiteX45" fmla="*/ 3225800 w 3341070"/>
              <a:gd name="connsiteY45" fmla="*/ 558800 h 1254255"/>
              <a:gd name="connsiteX46" fmla="*/ 3208866 w 3341070"/>
              <a:gd name="connsiteY46" fmla="*/ 482600 h 1254255"/>
              <a:gd name="connsiteX47" fmla="*/ 3200400 w 3341070"/>
              <a:gd name="connsiteY47" fmla="*/ 211667 h 1254255"/>
              <a:gd name="connsiteX48" fmla="*/ 3191933 w 3341070"/>
              <a:gd name="connsiteY48" fmla="*/ 186267 h 1254255"/>
              <a:gd name="connsiteX49" fmla="*/ 3175000 w 3341070"/>
              <a:gd name="connsiteY49" fmla="*/ 169333 h 1254255"/>
              <a:gd name="connsiteX50" fmla="*/ 3166533 w 3341070"/>
              <a:gd name="connsiteY50" fmla="*/ 143933 h 1254255"/>
              <a:gd name="connsiteX51" fmla="*/ 3141133 w 3341070"/>
              <a:gd name="connsiteY51" fmla="*/ 135467 h 1254255"/>
              <a:gd name="connsiteX52" fmla="*/ 3115733 w 3341070"/>
              <a:gd name="connsiteY52" fmla="*/ 118533 h 1254255"/>
              <a:gd name="connsiteX53" fmla="*/ 3098800 w 3341070"/>
              <a:gd name="connsiteY53" fmla="*/ 93133 h 1254255"/>
              <a:gd name="connsiteX54" fmla="*/ 3031066 w 3341070"/>
              <a:gd name="connsiteY54" fmla="*/ 42333 h 1254255"/>
              <a:gd name="connsiteX55" fmla="*/ 3005666 w 3341070"/>
              <a:gd name="connsiteY55" fmla="*/ 25400 h 1254255"/>
              <a:gd name="connsiteX56" fmla="*/ 2912533 w 3341070"/>
              <a:gd name="connsiteY56" fmla="*/ 16933 h 1254255"/>
              <a:gd name="connsiteX57" fmla="*/ 2717800 w 3341070"/>
              <a:gd name="connsiteY57" fmla="*/ 8467 h 1254255"/>
              <a:gd name="connsiteX58" fmla="*/ 2015066 w 3341070"/>
              <a:gd name="connsiteY58" fmla="*/ 8467 h 1254255"/>
              <a:gd name="connsiteX59" fmla="*/ 1253066 w 3341070"/>
              <a:gd name="connsiteY59" fmla="*/ 0 h 1254255"/>
              <a:gd name="connsiteX60" fmla="*/ 897466 w 3341070"/>
              <a:gd name="connsiteY60" fmla="*/ 8467 h 1254255"/>
              <a:gd name="connsiteX61" fmla="*/ 812800 w 3341070"/>
              <a:gd name="connsiteY61" fmla="*/ 25400 h 1254255"/>
              <a:gd name="connsiteX62" fmla="*/ 795866 w 3341070"/>
              <a:gd name="connsiteY62" fmla="*/ 42333 h 1254255"/>
              <a:gd name="connsiteX63" fmla="*/ 770466 w 3341070"/>
              <a:gd name="connsiteY63" fmla="*/ 59267 h 1254255"/>
              <a:gd name="connsiteX64" fmla="*/ 719666 w 3341070"/>
              <a:gd name="connsiteY64" fmla="*/ 76200 h 1254255"/>
              <a:gd name="connsiteX65" fmla="*/ 677333 w 3341070"/>
              <a:gd name="connsiteY65" fmla="*/ 50800 h 1254255"/>
              <a:gd name="connsiteX66" fmla="*/ 677333 w 3341070"/>
              <a:gd name="connsiteY66" fmla="*/ 50800 h 1254255"/>
              <a:gd name="connsiteX67" fmla="*/ 677333 w 3341070"/>
              <a:gd name="connsiteY67" fmla="*/ 50800 h 125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41070" h="1254255">
                <a:moveTo>
                  <a:pt x="762000" y="42333"/>
                </a:moveTo>
                <a:lnTo>
                  <a:pt x="635000" y="50800"/>
                </a:lnTo>
                <a:lnTo>
                  <a:pt x="524933" y="59267"/>
                </a:lnTo>
                <a:cubicBezTo>
                  <a:pt x="404683" y="66782"/>
                  <a:pt x="280968" y="71196"/>
                  <a:pt x="160866" y="76200"/>
                </a:cubicBezTo>
                <a:cubicBezTo>
                  <a:pt x="152399" y="84667"/>
                  <a:pt x="144664" y="93935"/>
                  <a:pt x="135466" y="101600"/>
                </a:cubicBezTo>
                <a:cubicBezTo>
                  <a:pt x="127649" y="108114"/>
                  <a:pt x="117261" y="111338"/>
                  <a:pt x="110066" y="118533"/>
                </a:cubicBezTo>
                <a:cubicBezTo>
                  <a:pt x="100088" y="128511"/>
                  <a:pt x="93133" y="141111"/>
                  <a:pt x="84666" y="152400"/>
                </a:cubicBezTo>
                <a:cubicBezTo>
                  <a:pt x="81844" y="160867"/>
                  <a:pt x="79716" y="169597"/>
                  <a:pt x="76200" y="177800"/>
                </a:cubicBezTo>
                <a:cubicBezTo>
                  <a:pt x="71228" y="189401"/>
                  <a:pt x="62893" y="199578"/>
                  <a:pt x="59266" y="211667"/>
                </a:cubicBezTo>
                <a:cubicBezTo>
                  <a:pt x="54333" y="228110"/>
                  <a:pt x="53622" y="245534"/>
                  <a:pt x="50800" y="262467"/>
                </a:cubicBezTo>
                <a:cubicBezTo>
                  <a:pt x="56444" y="330200"/>
                  <a:pt x="65897" y="397724"/>
                  <a:pt x="67733" y="465667"/>
                </a:cubicBezTo>
                <a:cubicBezTo>
                  <a:pt x="68905" y="509047"/>
                  <a:pt x="60965" y="596887"/>
                  <a:pt x="42333" y="643467"/>
                </a:cubicBezTo>
                <a:lnTo>
                  <a:pt x="25400" y="685800"/>
                </a:lnTo>
                <a:cubicBezTo>
                  <a:pt x="11865" y="787305"/>
                  <a:pt x="0" y="852465"/>
                  <a:pt x="0" y="956733"/>
                </a:cubicBezTo>
                <a:cubicBezTo>
                  <a:pt x="0" y="999160"/>
                  <a:pt x="3781" y="1041565"/>
                  <a:pt x="8466" y="1083733"/>
                </a:cubicBezTo>
                <a:cubicBezTo>
                  <a:pt x="9452" y="1092603"/>
                  <a:pt x="12341" y="1101480"/>
                  <a:pt x="16933" y="1109133"/>
                </a:cubicBezTo>
                <a:cubicBezTo>
                  <a:pt x="21040" y="1115978"/>
                  <a:pt x="28222" y="1120422"/>
                  <a:pt x="33866" y="1126067"/>
                </a:cubicBezTo>
                <a:cubicBezTo>
                  <a:pt x="50800" y="1176868"/>
                  <a:pt x="28221" y="1131711"/>
                  <a:pt x="67733" y="1159933"/>
                </a:cubicBezTo>
                <a:cubicBezTo>
                  <a:pt x="79937" y="1168650"/>
                  <a:pt x="116794" y="1215269"/>
                  <a:pt x="135466" y="1219200"/>
                </a:cubicBezTo>
                <a:cubicBezTo>
                  <a:pt x="176983" y="1227941"/>
                  <a:pt x="220133" y="1224845"/>
                  <a:pt x="262466" y="1227667"/>
                </a:cubicBezTo>
                <a:cubicBezTo>
                  <a:pt x="448600" y="1254255"/>
                  <a:pt x="351124" y="1243597"/>
                  <a:pt x="728133" y="1227667"/>
                </a:cubicBezTo>
                <a:cubicBezTo>
                  <a:pt x="793231" y="1224916"/>
                  <a:pt x="858596" y="1221444"/>
                  <a:pt x="922866" y="1210733"/>
                </a:cubicBezTo>
                <a:cubicBezTo>
                  <a:pt x="956859" y="1205068"/>
                  <a:pt x="1008657" y="1195726"/>
                  <a:pt x="1041400" y="1193800"/>
                </a:cubicBezTo>
                <a:cubicBezTo>
                  <a:pt x="1114705" y="1189488"/>
                  <a:pt x="1188155" y="1188155"/>
                  <a:pt x="1261533" y="1185333"/>
                </a:cubicBezTo>
                <a:cubicBezTo>
                  <a:pt x="1468286" y="1116417"/>
                  <a:pt x="1313485" y="1161765"/>
                  <a:pt x="1811866" y="1176867"/>
                </a:cubicBezTo>
                <a:cubicBezTo>
                  <a:pt x="1831813" y="1177471"/>
                  <a:pt x="1851236" y="1183802"/>
                  <a:pt x="1871133" y="1185333"/>
                </a:cubicBezTo>
                <a:cubicBezTo>
                  <a:pt x="1924671" y="1189451"/>
                  <a:pt x="1978378" y="1190978"/>
                  <a:pt x="2032000" y="1193800"/>
                </a:cubicBezTo>
                <a:lnTo>
                  <a:pt x="2252133" y="1185333"/>
                </a:lnTo>
                <a:lnTo>
                  <a:pt x="2607733" y="1176867"/>
                </a:lnTo>
                <a:lnTo>
                  <a:pt x="2895600" y="1168400"/>
                </a:lnTo>
                <a:lnTo>
                  <a:pt x="2963333" y="1159933"/>
                </a:lnTo>
                <a:cubicBezTo>
                  <a:pt x="2988714" y="1156947"/>
                  <a:pt x="3014234" y="1155081"/>
                  <a:pt x="3039533" y="1151467"/>
                </a:cubicBezTo>
                <a:cubicBezTo>
                  <a:pt x="3053779" y="1149432"/>
                  <a:pt x="3067755" y="1145822"/>
                  <a:pt x="3081866" y="1143000"/>
                </a:cubicBezTo>
                <a:cubicBezTo>
                  <a:pt x="3101763" y="1133052"/>
                  <a:pt x="3145387" y="1107248"/>
                  <a:pt x="3175000" y="1100667"/>
                </a:cubicBezTo>
                <a:cubicBezTo>
                  <a:pt x="3191758" y="1096943"/>
                  <a:pt x="3209042" y="1095924"/>
                  <a:pt x="3225800" y="1092200"/>
                </a:cubicBezTo>
                <a:cubicBezTo>
                  <a:pt x="3246627" y="1087572"/>
                  <a:pt x="3259994" y="1080638"/>
                  <a:pt x="3276600" y="1066800"/>
                </a:cubicBezTo>
                <a:cubicBezTo>
                  <a:pt x="3285798" y="1059135"/>
                  <a:pt x="3293533" y="1049867"/>
                  <a:pt x="3302000" y="1041400"/>
                </a:cubicBezTo>
                <a:cubicBezTo>
                  <a:pt x="3304822" y="1032933"/>
                  <a:pt x="3304155" y="1022311"/>
                  <a:pt x="3310466" y="1016000"/>
                </a:cubicBezTo>
                <a:cubicBezTo>
                  <a:pt x="3316777" y="1009689"/>
                  <a:pt x="3334604" y="1016368"/>
                  <a:pt x="3335866" y="1007533"/>
                </a:cubicBezTo>
                <a:cubicBezTo>
                  <a:pt x="3341070" y="971106"/>
                  <a:pt x="3331699" y="934012"/>
                  <a:pt x="3327400" y="897467"/>
                </a:cubicBezTo>
                <a:cubicBezTo>
                  <a:pt x="3324703" y="874542"/>
                  <a:pt x="3310904" y="840857"/>
                  <a:pt x="3302000" y="821267"/>
                </a:cubicBezTo>
                <a:cubicBezTo>
                  <a:pt x="3294166" y="804032"/>
                  <a:pt x="3283631" y="788045"/>
                  <a:pt x="3276600" y="770467"/>
                </a:cubicBezTo>
                <a:cubicBezTo>
                  <a:pt x="3272278" y="759663"/>
                  <a:pt x="3271813" y="747639"/>
                  <a:pt x="3268133" y="736600"/>
                </a:cubicBezTo>
                <a:cubicBezTo>
                  <a:pt x="3263327" y="722182"/>
                  <a:pt x="3255567" y="708824"/>
                  <a:pt x="3251200" y="694267"/>
                </a:cubicBezTo>
                <a:cubicBezTo>
                  <a:pt x="3240735" y="659384"/>
                  <a:pt x="3240621" y="619155"/>
                  <a:pt x="3234266" y="584200"/>
                </a:cubicBezTo>
                <a:cubicBezTo>
                  <a:pt x="3232670" y="575419"/>
                  <a:pt x="3228252" y="567381"/>
                  <a:pt x="3225800" y="558800"/>
                </a:cubicBezTo>
                <a:cubicBezTo>
                  <a:pt x="3217828" y="530896"/>
                  <a:pt x="3214687" y="511704"/>
                  <a:pt x="3208866" y="482600"/>
                </a:cubicBezTo>
                <a:cubicBezTo>
                  <a:pt x="3206044" y="392289"/>
                  <a:pt x="3205555" y="301875"/>
                  <a:pt x="3200400" y="211667"/>
                </a:cubicBezTo>
                <a:cubicBezTo>
                  <a:pt x="3199891" y="202757"/>
                  <a:pt x="3196525" y="193920"/>
                  <a:pt x="3191933" y="186267"/>
                </a:cubicBezTo>
                <a:cubicBezTo>
                  <a:pt x="3187826" y="179422"/>
                  <a:pt x="3180644" y="174978"/>
                  <a:pt x="3175000" y="169333"/>
                </a:cubicBezTo>
                <a:cubicBezTo>
                  <a:pt x="3172178" y="160866"/>
                  <a:pt x="3172844" y="150244"/>
                  <a:pt x="3166533" y="143933"/>
                </a:cubicBezTo>
                <a:cubicBezTo>
                  <a:pt x="3160222" y="137622"/>
                  <a:pt x="3149115" y="139458"/>
                  <a:pt x="3141133" y="135467"/>
                </a:cubicBezTo>
                <a:cubicBezTo>
                  <a:pt x="3132031" y="130916"/>
                  <a:pt x="3124200" y="124178"/>
                  <a:pt x="3115733" y="118533"/>
                </a:cubicBezTo>
                <a:cubicBezTo>
                  <a:pt x="3110089" y="110066"/>
                  <a:pt x="3105157" y="101079"/>
                  <a:pt x="3098800" y="93133"/>
                </a:cubicBezTo>
                <a:cubicBezTo>
                  <a:pt x="3080903" y="70762"/>
                  <a:pt x="3054274" y="57805"/>
                  <a:pt x="3031066" y="42333"/>
                </a:cubicBezTo>
                <a:cubicBezTo>
                  <a:pt x="3022599" y="36689"/>
                  <a:pt x="3015800" y="26321"/>
                  <a:pt x="3005666" y="25400"/>
                </a:cubicBezTo>
                <a:cubicBezTo>
                  <a:pt x="2974622" y="22578"/>
                  <a:pt x="2943652" y="18763"/>
                  <a:pt x="2912533" y="16933"/>
                </a:cubicBezTo>
                <a:cubicBezTo>
                  <a:pt x="2847673" y="13118"/>
                  <a:pt x="2782711" y="11289"/>
                  <a:pt x="2717800" y="8467"/>
                </a:cubicBezTo>
                <a:cubicBezTo>
                  <a:pt x="2292215" y="23141"/>
                  <a:pt x="2605730" y="16671"/>
                  <a:pt x="2015066" y="8467"/>
                </a:cubicBezTo>
                <a:lnTo>
                  <a:pt x="1253066" y="0"/>
                </a:lnTo>
                <a:cubicBezTo>
                  <a:pt x="1134533" y="2822"/>
                  <a:pt x="1015836" y="1638"/>
                  <a:pt x="897466" y="8467"/>
                </a:cubicBezTo>
                <a:cubicBezTo>
                  <a:pt x="868733" y="10125"/>
                  <a:pt x="840104" y="16299"/>
                  <a:pt x="812800" y="25400"/>
                </a:cubicBezTo>
                <a:cubicBezTo>
                  <a:pt x="805227" y="27924"/>
                  <a:pt x="802099" y="37346"/>
                  <a:pt x="795866" y="42333"/>
                </a:cubicBezTo>
                <a:cubicBezTo>
                  <a:pt x="787920" y="48690"/>
                  <a:pt x="779765" y="55134"/>
                  <a:pt x="770466" y="59267"/>
                </a:cubicBezTo>
                <a:cubicBezTo>
                  <a:pt x="754155" y="66516"/>
                  <a:pt x="719666" y="76200"/>
                  <a:pt x="719666" y="76200"/>
                </a:cubicBezTo>
                <a:cubicBezTo>
                  <a:pt x="686693" y="65209"/>
                  <a:pt x="700577" y="74044"/>
                  <a:pt x="677333" y="50800"/>
                </a:cubicBezTo>
                <a:lnTo>
                  <a:pt x="677333" y="50800"/>
                </a:lnTo>
                <a:lnTo>
                  <a:pt x="677333" y="5080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170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The “inertial defect” (applies only to planar molecules)</a:t>
            </a:r>
            <a:endParaRPr lang="en-US" sz="2400" b="1" dirty="0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91104" y="990600"/>
            <a:ext cx="2997808" cy="252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170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The “inertial defect” (applies only to planar molecules)</a:t>
            </a:r>
            <a:endParaRPr lang="en-US" sz="2400" b="1" dirty="0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91104" y="990600"/>
            <a:ext cx="2997808" cy="25273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060450" y="3771900"/>
            <a:ext cx="1689100" cy="406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75059" y="3804722"/>
            <a:ext cx="431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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759200" y="3818454"/>
            <a:ext cx="3677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Planar molecules must be in </a:t>
            </a:r>
            <a:r>
              <a:rPr lang="en-US" dirty="0" err="1" smtClean="0"/>
              <a:t>ab</a:t>
            </a:r>
            <a:r>
              <a:rPr lang="en-US" dirty="0" smtClean="0"/>
              <a:t> plane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170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The “inertial defect” (applies only to planar molecules)</a:t>
            </a:r>
            <a:endParaRPr lang="en-US" sz="2400" b="1" dirty="0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91104" y="990600"/>
            <a:ext cx="2997808" cy="25273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060450" y="3771900"/>
            <a:ext cx="1689100" cy="406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75059" y="3804722"/>
            <a:ext cx="431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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759200" y="3818454"/>
            <a:ext cx="3677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Planar molecules must be in </a:t>
            </a:r>
            <a:r>
              <a:rPr lang="en-US" dirty="0" err="1" smtClean="0"/>
              <a:t>ab</a:t>
            </a:r>
            <a:r>
              <a:rPr lang="en-US" dirty="0" smtClean="0"/>
              <a:t> plane</a:t>
            </a:r>
            <a:endParaRPr lang="en-US" dirty="0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133600" y="4533900"/>
            <a:ext cx="2184400" cy="406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97400" y="4570968"/>
            <a:ext cx="2573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rigid planar molecules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170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The “inertial defect” (applies only to planar molecules)</a:t>
            </a:r>
            <a:endParaRPr lang="en-US" sz="2400" b="1" dirty="0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91104" y="990600"/>
            <a:ext cx="2997808" cy="25273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060450" y="3771900"/>
            <a:ext cx="1689100" cy="406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75059" y="3804722"/>
            <a:ext cx="431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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759200" y="3818454"/>
            <a:ext cx="3677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Planar molecules must be in </a:t>
            </a:r>
            <a:r>
              <a:rPr lang="en-US" dirty="0" err="1" smtClean="0"/>
              <a:t>ab</a:t>
            </a:r>
            <a:r>
              <a:rPr lang="en-US" dirty="0" smtClean="0"/>
              <a:t> plane</a:t>
            </a:r>
            <a:endParaRPr lang="en-US" dirty="0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133600" y="4533900"/>
            <a:ext cx="2184400" cy="406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97400" y="4570968"/>
            <a:ext cx="2573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rigid planar molecules</a:t>
            </a:r>
            <a:endParaRPr lang="en-US" dirty="0"/>
          </a:p>
        </p:txBody>
      </p:sp>
      <p:pic>
        <p:nvPicPr>
          <p:cNvPr id="14" name="Picture 1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571500" y="5562600"/>
            <a:ext cx="1155700" cy="77470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0" y="5245101"/>
            <a:ext cx="9144000" cy="0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399631" y="5340866"/>
            <a:ext cx="2184400" cy="4064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863431" y="5377934"/>
            <a:ext cx="3095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for rigid planar molecules          </a:t>
            </a:r>
            <a:endParaRPr lang="en-US" dirty="0"/>
          </a:p>
        </p:txBody>
      </p:sp>
      <p:pic>
        <p:nvPicPr>
          <p:cNvPr id="19" name="Picture 18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2381250" y="5842000"/>
            <a:ext cx="2832100" cy="431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410200" y="5866368"/>
            <a:ext cx="3717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moments of inertia from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v</a:t>
            </a:r>
            <a:r>
              <a:rPr lang="en-US" baseline="-25000" dirty="0" smtClean="0"/>
              <a:t> </a:t>
            </a:r>
            <a:r>
              <a:rPr lang="en-US" dirty="0" smtClean="0"/>
              <a:t>values</a:t>
            </a:r>
            <a:endParaRPr lang="en-US" dirty="0"/>
          </a:p>
        </p:txBody>
      </p:sp>
      <p:sp>
        <p:nvSpPr>
          <p:cNvPr id="21" name="Freeform 20"/>
          <p:cNvSpPr/>
          <p:nvPr/>
        </p:nvSpPr>
        <p:spPr>
          <a:xfrm>
            <a:off x="2529207" y="6273800"/>
            <a:ext cx="620393" cy="203200"/>
          </a:xfrm>
          <a:custGeom>
            <a:avLst/>
            <a:gdLst>
              <a:gd name="connsiteX0" fmla="*/ 620393 w 620393"/>
              <a:gd name="connsiteY0" fmla="*/ 203200 h 203200"/>
              <a:gd name="connsiteX1" fmla="*/ 226693 w 620393"/>
              <a:gd name="connsiteY1" fmla="*/ 190500 h 203200"/>
              <a:gd name="connsiteX2" fmla="*/ 188593 w 620393"/>
              <a:gd name="connsiteY2" fmla="*/ 177800 h 203200"/>
              <a:gd name="connsiteX3" fmla="*/ 125093 w 620393"/>
              <a:gd name="connsiteY3" fmla="*/ 127000 h 203200"/>
              <a:gd name="connsiteX4" fmla="*/ 86993 w 620393"/>
              <a:gd name="connsiteY4" fmla="*/ 50800 h 203200"/>
              <a:gd name="connsiteX5" fmla="*/ 99693 w 620393"/>
              <a:gd name="connsiteY5" fmla="*/ 12700 h 203200"/>
              <a:gd name="connsiteX6" fmla="*/ 74293 w 620393"/>
              <a:gd name="connsiteY6" fmla="*/ 50800 h 203200"/>
              <a:gd name="connsiteX7" fmla="*/ 36193 w 620393"/>
              <a:gd name="connsiteY7" fmla="*/ 76200 h 203200"/>
              <a:gd name="connsiteX8" fmla="*/ 10793 w 620393"/>
              <a:gd name="connsiteY8" fmla="*/ 114300 h 203200"/>
              <a:gd name="connsiteX9" fmla="*/ 48893 w 620393"/>
              <a:gd name="connsiteY9" fmla="*/ 88900 h 203200"/>
              <a:gd name="connsiteX10" fmla="*/ 86993 w 620393"/>
              <a:gd name="connsiteY10" fmla="*/ 0 h 203200"/>
              <a:gd name="connsiteX11" fmla="*/ 99693 w 620393"/>
              <a:gd name="connsiteY11" fmla="*/ 38100 h 203200"/>
              <a:gd name="connsiteX12" fmla="*/ 175893 w 620393"/>
              <a:gd name="connsiteY12" fmla="*/ 50800 h 203200"/>
              <a:gd name="connsiteX13" fmla="*/ 175893 w 620393"/>
              <a:gd name="connsiteY13" fmla="*/ 50800 h 203200"/>
              <a:gd name="connsiteX14" fmla="*/ 175893 w 620393"/>
              <a:gd name="connsiteY14" fmla="*/ 50800 h 203200"/>
              <a:gd name="connsiteX15" fmla="*/ 175893 w 620393"/>
              <a:gd name="connsiteY15" fmla="*/ 50800 h 203200"/>
              <a:gd name="connsiteX16" fmla="*/ 175893 w 620393"/>
              <a:gd name="connsiteY16" fmla="*/ 50800 h 203200"/>
              <a:gd name="connsiteX17" fmla="*/ 175893 w 620393"/>
              <a:gd name="connsiteY17" fmla="*/ 50800 h 203200"/>
              <a:gd name="connsiteX18" fmla="*/ 137793 w 620393"/>
              <a:gd name="connsiteY18" fmla="*/ 101600 h 203200"/>
              <a:gd name="connsiteX19" fmla="*/ 137793 w 620393"/>
              <a:gd name="connsiteY19" fmla="*/ 10160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0393" h="203200">
                <a:moveTo>
                  <a:pt x="620393" y="203200"/>
                </a:moveTo>
                <a:cubicBezTo>
                  <a:pt x="489160" y="198967"/>
                  <a:pt x="357768" y="198210"/>
                  <a:pt x="226693" y="190500"/>
                </a:cubicBezTo>
                <a:cubicBezTo>
                  <a:pt x="213329" y="189714"/>
                  <a:pt x="199046" y="186163"/>
                  <a:pt x="188593" y="177800"/>
                </a:cubicBezTo>
                <a:cubicBezTo>
                  <a:pt x="106529" y="112148"/>
                  <a:pt x="220858" y="158922"/>
                  <a:pt x="125093" y="127000"/>
                </a:cubicBezTo>
                <a:cubicBezTo>
                  <a:pt x="112251" y="107737"/>
                  <a:pt x="86993" y="77090"/>
                  <a:pt x="86993" y="50800"/>
                </a:cubicBezTo>
                <a:cubicBezTo>
                  <a:pt x="86993" y="37413"/>
                  <a:pt x="113080" y="12700"/>
                  <a:pt x="99693" y="12700"/>
                </a:cubicBezTo>
                <a:cubicBezTo>
                  <a:pt x="84429" y="12700"/>
                  <a:pt x="85086" y="40007"/>
                  <a:pt x="74293" y="50800"/>
                </a:cubicBezTo>
                <a:cubicBezTo>
                  <a:pt x="63500" y="61593"/>
                  <a:pt x="48893" y="67733"/>
                  <a:pt x="36193" y="76200"/>
                </a:cubicBezTo>
                <a:cubicBezTo>
                  <a:pt x="27726" y="88900"/>
                  <a:pt x="0" y="103507"/>
                  <a:pt x="10793" y="114300"/>
                </a:cubicBezTo>
                <a:cubicBezTo>
                  <a:pt x="21586" y="125093"/>
                  <a:pt x="39122" y="100626"/>
                  <a:pt x="48893" y="88900"/>
                </a:cubicBezTo>
                <a:cubicBezTo>
                  <a:pt x="66330" y="67975"/>
                  <a:pt x="78170" y="26469"/>
                  <a:pt x="86993" y="0"/>
                </a:cubicBezTo>
                <a:cubicBezTo>
                  <a:pt x="91226" y="12700"/>
                  <a:pt x="88554" y="30674"/>
                  <a:pt x="99693" y="38100"/>
                </a:cubicBezTo>
                <a:cubicBezTo>
                  <a:pt x="119988" y="51630"/>
                  <a:pt x="150894" y="50800"/>
                  <a:pt x="175893" y="50800"/>
                </a:cubicBezTo>
                <a:lnTo>
                  <a:pt x="175893" y="50800"/>
                </a:lnTo>
                <a:lnTo>
                  <a:pt x="175893" y="50800"/>
                </a:lnTo>
                <a:lnTo>
                  <a:pt x="175893" y="50800"/>
                </a:lnTo>
                <a:lnTo>
                  <a:pt x="175893" y="50800"/>
                </a:lnTo>
                <a:lnTo>
                  <a:pt x="175893" y="50800"/>
                </a:lnTo>
                <a:lnTo>
                  <a:pt x="137793" y="101600"/>
                </a:lnTo>
                <a:lnTo>
                  <a:pt x="137793" y="10160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149600" y="6337300"/>
            <a:ext cx="2077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“inertial defect”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37067" y="3242733"/>
          <a:ext cx="8009469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89941"/>
                <a:gridCol w="889941"/>
                <a:gridCol w="889941"/>
                <a:gridCol w="889941"/>
                <a:gridCol w="889941"/>
                <a:gridCol w="889941"/>
                <a:gridCol w="889941"/>
                <a:gridCol w="889941"/>
                <a:gridCol w="889941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dirty="0" smtClean="0"/>
                        <a:t>A-reduced constants from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experiment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dirty="0" smtClean="0"/>
                        <a:t>Empirically adjusted</a:t>
                      </a:r>
                      <a:r>
                        <a:rPr lang="en-US" sz="1600" baseline="0" dirty="0" smtClean="0"/>
                        <a:t> to Be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B&amp;C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A&amp;C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A&amp;B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all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B&amp;C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A&amp;C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A&amp;B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all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R(CO)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1.2084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1.2096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1.2068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1.2083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1.2046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1.2046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1.2045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1.2046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R(CH)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1.1079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1.1065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1.1058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1.1086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1.1008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1.1007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1.1011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1.1008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Θ(HCO)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121.44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121.65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121.59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121.42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121.64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121.61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121.65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121.63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7067" y="787400"/>
          <a:ext cx="8009469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89941"/>
                <a:gridCol w="889941"/>
                <a:gridCol w="889941"/>
                <a:gridCol w="889941"/>
                <a:gridCol w="889941"/>
                <a:gridCol w="889941"/>
                <a:gridCol w="889941"/>
                <a:gridCol w="889941"/>
                <a:gridCol w="889941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dirty="0" smtClean="0"/>
                        <a:t>A-reduced constants from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experiment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dirty="0" smtClean="0"/>
                        <a:t>Empirically adjusted</a:t>
                      </a:r>
                      <a:r>
                        <a:rPr lang="en-US" sz="1600" baseline="0" dirty="0" smtClean="0"/>
                        <a:t> to Be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B&amp;C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A&amp;C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A&amp;B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all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B&amp;C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A&amp;C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A&amp;B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all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R(CO)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1.2079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1.2096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1.2068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1.2082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1.2045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1.2047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1.2045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1.2043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R(CH)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1.1156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1.1068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1.1066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1.1060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1.1009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1.1008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1.1013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1.1012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Θ(HCO)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121.06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121.59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121.57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121.52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121.64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121.59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121.64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121.63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963333" y="233402"/>
            <a:ext cx="2653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Fit to rotational constants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15112" y="2873401"/>
            <a:ext cx="2852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Fit to “moments of inertia”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8781" y="1104900"/>
            <a:ext cx="59641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The </a:t>
            </a:r>
            <a:r>
              <a:rPr lang="en-US" sz="2400" b="1" dirty="0" smtClean="0"/>
              <a:t>equilibrium geometry of formaldehyde</a:t>
            </a:r>
            <a:r>
              <a:rPr lang="en-US" sz="3600" b="1" dirty="0" smtClean="0"/>
              <a:t>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86200" y="2129879"/>
            <a:ext cx="56625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O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</a:t>
            </a:r>
            <a:endParaRPr lang="en-US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09900" y="4253537"/>
            <a:ext cx="22998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H           H</a:t>
            </a:r>
          </a:p>
        </p:txBody>
      </p:sp>
      <p:cxnSp>
        <p:nvCxnSpPr>
          <p:cNvPr id="9" name="Straight Connector 8"/>
          <p:cNvCxnSpPr/>
          <p:nvPr/>
        </p:nvCxnSpPr>
        <p:spPr>
          <a:xfrm rot="16200000" flipH="1">
            <a:off x="3714750" y="3206750"/>
            <a:ext cx="723900" cy="0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6200000" flipH="1">
            <a:off x="3867150" y="3206750"/>
            <a:ext cx="723900" cy="0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505200" y="4089400"/>
            <a:ext cx="419100" cy="3429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4356100" y="4127500"/>
            <a:ext cx="419100" cy="3429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356100" y="3028434"/>
            <a:ext cx="1586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1.2045±0.0010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16645" y="3942834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1.1010±0.0010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716668" y="3443069"/>
            <a:ext cx="1207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112.6±</a:t>
            </a:r>
            <a:r>
              <a:rPr lang="en-US" b="1" dirty="0" smtClean="0"/>
              <a:t>0.1</a:t>
            </a:r>
            <a:r>
              <a:rPr lang="en-US" b="1" baseline="30000" dirty="0" smtClean="0"/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11435"/>
            <a:ext cx="8105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One way to get equilibrium structures from experimental data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517134"/>
            <a:ext cx="5352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Apply perturbation theory to the Watson Hamiltonian</a:t>
            </a:r>
            <a:endParaRPr lang="en-US" b="1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1912370"/>
            <a:ext cx="9067800" cy="175792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11600"/>
            <a:ext cx="9144000" cy="2163536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1612900" y="4864100"/>
            <a:ext cx="62230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752598" y="5880100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506629" y="5880100"/>
            <a:ext cx="201168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640489" y="4864100"/>
            <a:ext cx="146304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272086" y="4864100"/>
            <a:ext cx="1722314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994400" y="5880100"/>
            <a:ext cx="2644855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26929" y="3060700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827629" y="3059112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Picture 31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143501" y="4046145"/>
            <a:ext cx="374808" cy="335355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5143501" y="3378200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650286" y="3378200"/>
            <a:ext cx="1230269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994400" y="1041400"/>
            <a:ext cx="146304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447086" y="844034"/>
            <a:ext cx="1164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First-order</a:t>
            </a:r>
            <a:endParaRPr lang="en-US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5994400" y="1421368"/>
            <a:ext cx="1463040" cy="0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447086" y="123670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Second-order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8781" y="1104900"/>
            <a:ext cx="59641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The </a:t>
            </a:r>
            <a:r>
              <a:rPr lang="en-US" sz="2400" b="1" dirty="0" smtClean="0"/>
              <a:t>equilibrium geometry of formaldehyde</a:t>
            </a:r>
            <a:r>
              <a:rPr lang="en-US" sz="3600" b="1" dirty="0" smtClean="0"/>
              <a:t>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86200" y="2129879"/>
            <a:ext cx="56625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O</a:t>
            </a:r>
          </a:p>
          <a:p>
            <a:endParaRPr lang="en-US" sz="4400" b="1" dirty="0" smtClean="0"/>
          </a:p>
          <a:p>
            <a:r>
              <a:rPr lang="en-US" sz="4400" b="1" dirty="0" smtClean="0"/>
              <a:t>C</a:t>
            </a:r>
            <a:endParaRPr lang="en-US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09900" y="4253537"/>
            <a:ext cx="22998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H           H</a:t>
            </a:r>
          </a:p>
        </p:txBody>
      </p:sp>
      <p:cxnSp>
        <p:nvCxnSpPr>
          <p:cNvPr id="9" name="Straight Connector 8"/>
          <p:cNvCxnSpPr/>
          <p:nvPr/>
        </p:nvCxnSpPr>
        <p:spPr>
          <a:xfrm rot="16200000" flipH="1">
            <a:off x="3714750" y="3206750"/>
            <a:ext cx="723900" cy="0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6200000" flipH="1">
            <a:off x="3867150" y="3206750"/>
            <a:ext cx="723900" cy="0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505200" y="4089400"/>
            <a:ext cx="419100" cy="3429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4356100" y="4127500"/>
            <a:ext cx="419100" cy="3429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356100" y="3028434"/>
            <a:ext cx="159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1.2045±</a:t>
            </a:r>
            <a:r>
              <a:rPr lang="en-US" b="1" dirty="0" smtClean="0"/>
              <a:t>0.0010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1.2047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75200" y="3674765"/>
            <a:ext cx="159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1.1010±</a:t>
            </a:r>
            <a:r>
              <a:rPr lang="en-US" b="1" dirty="0" smtClean="0"/>
              <a:t>0.0010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1.1007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6668" y="3568700"/>
            <a:ext cx="12076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112.6±</a:t>
            </a:r>
            <a:r>
              <a:rPr lang="en-US" b="1" dirty="0" smtClean="0"/>
              <a:t>0.1</a:t>
            </a:r>
            <a:r>
              <a:rPr lang="en-US" b="1" baseline="30000" dirty="0" smtClean="0"/>
              <a:t>o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112.63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01800" y="2400300"/>
          <a:ext cx="6096000" cy="2621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  </a:t>
                      </a:r>
                      <a:r>
                        <a:rPr lang="en-US" sz="2800" dirty="0" smtClean="0"/>
                        <a:t> Δ</a:t>
                      </a:r>
                      <a:r>
                        <a:rPr lang="en-US" sz="2800" baseline="-25000" dirty="0" smtClean="0"/>
                        <a:t>0</a:t>
                      </a:r>
                      <a:endParaRPr 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    </a:t>
                      </a:r>
                      <a:r>
                        <a:rPr lang="en-US" sz="2800" dirty="0" err="1" smtClean="0"/>
                        <a:t>Δ</a:t>
                      </a:r>
                      <a:r>
                        <a:rPr lang="en-US" sz="2800" baseline="-25000" dirty="0" err="1" smtClean="0"/>
                        <a:t>e</a:t>
                      </a:r>
                      <a:endParaRPr lang="en-US" sz="2800" dirty="0" smtClean="0"/>
                    </a:p>
                    <a:p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400" baseline="30000" dirty="0" smtClean="0"/>
                        <a:t>1</a:t>
                      </a:r>
                      <a:r>
                        <a:rPr lang="en-US" sz="2400" baseline="0" dirty="0" smtClean="0"/>
                        <a:t>H</a:t>
                      </a:r>
                      <a:r>
                        <a:rPr lang="en-US" sz="2400" baseline="30000" dirty="0" smtClean="0"/>
                        <a:t>12</a:t>
                      </a:r>
                      <a:r>
                        <a:rPr lang="en-US" sz="2400" baseline="0" dirty="0" smtClean="0"/>
                        <a:t>C</a:t>
                      </a:r>
                      <a:r>
                        <a:rPr lang="en-US" sz="2400" baseline="30000" dirty="0" smtClean="0"/>
                        <a:t>16</a:t>
                      </a:r>
                      <a:r>
                        <a:rPr lang="en-US" sz="2400" baseline="0" dirty="0" smtClean="0"/>
                        <a:t>O</a:t>
                      </a:r>
                      <a:endParaRPr lang="en-US" sz="2400" b="1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0.0577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-0.0011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30000" dirty="0" smtClean="0"/>
                        <a:t>2</a:t>
                      </a:r>
                      <a:r>
                        <a:rPr lang="en-US" sz="2400" baseline="0" dirty="0" smtClean="0"/>
                        <a:t>H</a:t>
                      </a:r>
                      <a:r>
                        <a:rPr lang="en-US" sz="2400" baseline="30000" dirty="0" smtClean="0"/>
                        <a:t>12</a:t>
                      </a:r>
                      <a:r>
                        <a:rPr lang="en-US" sz="2400" baseline="0" dirty="0" smtClean="0"/>
                        <a:t>C</a:t>
                      </a:r>
                      <a:r>
                        <a:rPr lang="en-US" sz="2400" baseline="30000" dirty="0" smtClean="0"/>
                        <a:t>16</a:t>
                      </a:r>
                      <a:r>
                        <a:rPr lang="en-US" sz="2400" baseline="0" dirty="0" smtClean="0"/>
                        <a:t>O</a:t>
                      </a:r>
                      <a:endParaRPr lang="en-US" sz="2400" b="1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0.0780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-0.0012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30000" dirty="0" smtClean="0"/>
                        <a:t>1</a:t>
                      </a:r>
                      <a:r>
                        <a:rPr lang="en-US" sz="2400" baseline="0" dirty="0" smtClean="0"/>
                        <a:t>H</a:t>
                      </a:r>
                      <a:r>
                        <a:rPr lang="en-US" sz="2400" baseline="30000" dirty="0" smtClean="0"/>
                        <a:t>13</a:t>
                      </a:r>
                      <a:r>
                        <a:rPr lang="en-US" sz="2400" baseline="0" dirty="0" smtClean="0"/>
                        <a:t>C</a:t>
                      </a:r>
                      <a:r>
                        <a:rPr lang="en-US" sz="2400" baseline="30000" dirty="0" smtClean="0"/>
                        <a:t>16</a:t>
                      </a:r>
                      <a:r>
                        <a:rPr lang="en-US" sz="2400" baseline="0" dirty="0" smtClean="0"/>
                        <a:t>O</a:t>
                      </a:r>
                      <a:endParaRPr lang="en-US" sz="2400" b="1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0.0578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aseline="0" dirty="0" smtClean="0"/>
                        <a:t> -</a:t>
                      </a:r>
                      <a:r>
                        <a:rPr lang="en-US" sz="2400" dirty="0" smtClean="0"/>
                        <a:t>0.0010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30000" dirty="0" smtClean="0"/>
                        <a:t>1</a:t>
                      </a:r>
                      <a:r>
                        <a:rPr lang="en-US" sz="2400" baseline="0" dirty="0" smtClean="0"/>
                        <a:t>H</a:t>
                      </a:r>
                      <a:r>
                        <a:rPr lang="en-US" sz="2400" baseline="30000" dirty="0" smtClean="0"/>
                        <a:t>12</a:t>
                      </a:r>
                      <a:r>
                        <a:rPr lang="en-US" sz="2400" baseline="0" dirty="0" smtClean="0"/>
                        <a:t>C</a:t>
                      </a:r>
                      <a:r>
                        <a:rPr lang="en-US" sz="2400" baseline="30000" dirty="0" smtClean="0"/>
                        <a:t>18</a:t>
                      </a:r>
                      <a:r>
                        <a:rPr lang="en-US" sz="2400" baseline="0" dirty="0" smtClean="0"/>
                        <a:t>O</a:t>
                      </a:r>
                      <a:endParaRPr lang="en-US" sz="2400" b="1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0.0579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-0.0010</a:t>
                      </a:r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17600" y="190500"/>
            <a:ext cx="56186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Inertial defects in formaldehyde: 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Zero-point constants and empirical equilibrium constants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7323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19300"/>
            <a:ext cx="9144000" cy="3524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" y="3891681"/>
            <a:ext cx="9144000" cy="29663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95680" y="1732347"/>
            <a:ext cx="2148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Laboratory detection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59180" y="2665968"/>
            <a:ext cx="1492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ISM detection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59180" y="4443968"/>
            <a:ext cx="2163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Equilibrium structure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942" y="0"/>
            <a:ext cx="494916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76600" y="3683000"/>
            <a:ext cx="2247900" cy="546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4470400"/>
            <a:ext cx="952500" cy="19177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892300" y="5676900"/>
            <a:ext cx="2882900" cy="711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942" y="0"/>
            <a:ext cx="494916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76600" y="3683000"/>
            <a:ext cx="2247900" cy="546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0" y="4470400"/>
            <a:ext cx="952500" cy="19177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12" y="0"/>
            <a:ext cx="820530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942" y="0"/>
            <a:ext cx="4949161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08500" y="4419600"/>
            <a:ext cx="1130300" cy="20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942" y="0"/>
            <a:ext cx="494916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5588000"/>
            <a:ext cx="914400" cy="7747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942" y="0"/>
            <a:ext cx="494916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272491"/>
            <a:ext cx="8407400" cy="35855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200" y="0"/>
            <a:ext cx="6680200" cy="3388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4824576"/>
            <a:ext cx="7353300" cy="20334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4720976"/>
            <a:ext cx="2438400" cy="10685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067800" cy="17579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700" y="1999230"/>
            <a:ext cx="9144000" cy="216353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549400" y="2951730"/>
            <a:ext cx="62230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689098" y="3967730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443129" y="3967730"/>
            <a:ext cx="201168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576989" y="2951730"/>
            <a:ext cx="146304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08586" y="2951730"/>
            <a:ext cx="1722314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930900" y="3967730"/>
            <a:ext cx="2644855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363429" y="1148330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764129" y="1146742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080001" y="2133775"/>
            <a:ext cx="374808" cy="335355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5080001" y="1465830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586786" y="1465830"/>
            <a:ext cx="1230269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938" y="0"/>
            <a:ext cx="567668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46600" y="2108200"/>
            <a:ext cx="2641600" cy="32385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2218" y="1905000"/>
            <a:ext cx="30988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43" y="0"/>
            <a:ext cx="655772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868416"/>
            <a:ext cx="4343400" cy="2268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938" y="0"/>
            <a:ext cx="567668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073150"/>
            <a:ext cx="8610600" cy="471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5208"/>
            <a:ext cx="9144000" cy="4426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920" y="4361"/>
            <a:ext cx="755758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8597" y="12520"/>
            <a:ext cx="6082537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575358"/>
            <a:ext cx="4572000" cy="2207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14" y="15551"/>
            <a:ext cx="755208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48" y="2711450"/>
            <a:ext cx="8331200" cy="14351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0"/>
            <a:ext cx="879826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“Take-home points”</a:t>
            </a:r>
          </a:p>
          <a:p>
            <a:endParaRPr lang="en-US" sz="3200" dirty="0" smtClean="0"/>
          </a:p>
          <a:p>
            <a:pPr marL="514350" indent="-514350">
              <a:buAutoNum type="arabicPeriod"/>
            </a:pPr>
            <a:r>
              <a:rPr lang="en-US" sz="2800" dirty="0" smtClean="0"/>
              <a:t>Correction of rotational constants for </a:t>
            </a:r>
            <a:r>
              <a:rPr lang="en-US" sz="2800" dirty="0" err="1" smtClean="0"/>
              <a:t>vibrational</a:t>
            </a:r>
            <a:r>
              <a:rPr lang="en-US" sz="2800" dirty="0" smtClean="0"/>
              <a:t> </a:t>
            </a:r>
          </a:p>
          <a:p>
            <a:pPr marL="514350" indent="-514350"/>
            <a:r>
              <a:rPr lang="en-US" sz="2800" dirty="0" smtClean="0"/>
              <a:t>      effects provides a route to equilibrium geometries</a:t>
            </a:r>
          </a:p>
          <a:p>
            <a:pPr marL="514350" indent="-514350"/>
            <a:endParaRPr lang="en-US" sz="2800" dirty="0" smtClean="0"/>
          </a:p>
          <a:p>
            <a:pPr marL="514350" indent="-514350">
              <a:buAutoNum type="arabicPeriod" startAt="2"/>
            </a:pPr>
            <a:r>
              <a:rPr lang="en-US" sz="2800" dirty="0" smtClean="0"/>
              <a:t>Purely experimental determination of requisite </a:t>
            </a:r>
          </a:p>
          <a:p>
            <a:pPr marL="514350" indent="-514350"/>
            <a:r>
              <a:rPr lang="en-US" sz="2800" dirty="0" smtClean="0"/>
              <a:t>      parameters is difficult, if not impossible.</a:t>
            </a:r>
          </a:p>
          <a:p>
            <a:pPr marL="514350" indent="-514350"/>
            <a:endParaRPr lang="en-US" sz="2800" dirty="0" smtClean="0"/>
          </a:p>
          <a:p>
            <a:pPr marL="514350" indent="-514350">
              <a:buAutoNum type="arabicPeriod" startAt="3"/>
            </a:pPr>
            <a:r>
              <a:rPr lang="en-US" sz="2800" dirty="0" smtClean="0"/>
              <a:t>Calculation of corrections, together with experimental</a:t>
            </a:r>
          </a:p>
          <a:p>
            <a:pPr marL="514350" indent="-514350"/>
            <a:r>
              <a:rPr lang="en-US" sz="2800" dirty="0" smtClean="0"/>
              <a:t>       constants convenient, cheap, sufficiently accurate</a:t>
            </a:r>
          </a:p>
          <a:p>
            <a:pPr marL="514350" indent="-514350"/>
            <a:endParaRPr lang="en-US" sz="2800" dirty="0" smtClean="0"/>
          </a:p>
          <a:p>
            <a:pPr marL="514350" indent="-514350"/>
            <a:r>
              <a:rPr lang="en-US" sz="2800" dirty="0" smtClean="0"/>
              <a:t>4.   Provides efficient and economical route to R</a:t>
            </a:r>
            <a:r>
              <a:rPr lang="en-US" sz="2800" baseline="-25000" dirty="0" smtClean="0"/>
              <a:t>e</a:t>
            </a:r>
            <a:r>
              <a:rPr lang="en-US" sz="2800" dirty="0" smtClean="0"/>
              <a:t> structures</a:t>
            </a:r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996383"/>
            <a:ext cx="9067800" cy="17579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" y="2767013"/>
            <a:ext cx="9144000" cy="2163536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625600" y="3719513"/>
            <a:ext cx="62230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65298" y="4735513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19329" y="4735513"/>
            <a:ext cx="201168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653189" y="3719513"/>
            <a:ext cx="146304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284786" y="3719513"/>
            <a:ext cx="1722314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07100" y="4735513"/>
            <a:ext cx="2644855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39629" y="2144713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840329" y="2143125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156201" y="2901558"/>
            <a:ext cx="374808" cy="335355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5156201" y="2462213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662986" y="2462213"/>
            <a:ext cx="1230269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0" y="0"/>
            <a:ext cx="87382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Collect contributions in perturbation theory that are quadratic in J</a:t>
            </a:r>
            <a:r>
              <a:rPr lang="en-US" sz="2400" b="1" baseline="-25000" dirty="0" smtClean="0"/>
              <a:t>α</a:t>
            </a:r>
          </a:p>
          <a:p>
            <a:endParaRPr lang="en-US" sz="2400" b="1" baseline="-25000" dirty="0" smtClean="0"/>
          </a:p>
          <a:p>
            <a:r>
              <a:rPr lang="en-US" sz="2400" b="1" dirty="0" smtClean="0"/>
              <a:t>Second-order treatment:</a:t>
            </a:r>
            <a:endParaRPr lang="en-US" sz="2400" b="1" dirty="0"/>
          </a:p>
        </p:txBody>
      </p:sp>
      <p:sp>
        <p:nvSpPr>
          <p:cNvPr id="24" name="Freeform 23"/>
          <p:cNvSpPr/>
          <p:nvPr/>
        </p:nvSpPr>
        <p:spPr>
          <a:xfrm>
            <a:off x="4130144" y="2505823"/>
            <a:ext cx="2283356" cy="1532777"/>
          </a:xfrm>
          <a:custGeom>
            <a:avLst/>
            <a:gdLst>
              <a:gd name="connsiteX0" fmla="*/ 314856 w 2283356"/>
              <a:gd name="connsiteY0" fmla="*/ 1481977 h 1532777"/>
              <a:gd name="connsiteX1" fmla="*/ 645056 w 2283356"/>
              <a:gd name="connsiteY1" fmla="*/ 1494677 h 1532777"/>
              <a:gd name="connsiteX2" fmla="*/ 924456 w 2283356"/>
              <a:gd name="connsiteY2" fmla="*/ 1520077 h 1532777"/>
              <a:gd name="connsiteX3" fmla="*/ 962556 w 2283356"/>
              <a:gd name="connsiteY3" fmla="*/ 1532777 h 1532777"/>
              <a:gd name="connsiteX4" fmla="*/ 1711856 w 2283356"/>
              <a:gd name="connsiteY4" fmla="*/ 1520077 h 1532777"/>
              <a:gd name="connsiteX5" fmla="*/ 1800756 w 2283356"/>
              <a:gd name="connsiteY5" fmla="*/ 1494677 h 1532777"/>
              <a:gd name="connsiteX6" fmla="*/ 1851556 w 2283356"/>
              <a:gd name="connsiteY6" fmla="*/ 1481977 h 1532777"/>
              <a:gd name="connsiteX7" fmla="*/ 1927756 w 2283356"/>
              <a:gd name="connsiteY7" fmla="*/ 1456577 h 1532777"/>
              <a:gd name="connsiteX8" fmla="*/ 1953156 w 2283356"/>
              <a:gd name="connsiteY8" fmla="*/ 1418477 h 1532777"/>
              <a:gd name="connsiteX9" fmla="*/ 1991256 w 2283356"/>
              <a:gd name="connsiteY9" fmla="*/ 1405777 h 1532777"/>
              <a:gd name="connsiteX10" fmla="*/ 2067456 w 2283356"/>
              <a:gd name="connsiteY10" fmla="*/ 1367677 h 1532777"/>
              <a:gd name="connsiteX11" fmla="*/ 2105556 w 2283356"/>
              <a:gd name="connsiteY11" fmla="*/ 1329577 h 1532777"/>
              <a:gd name="connsiteX12" fmla="*/ 2181756 w 2283356"/>
              <a:gd name="connsiteY12" fmla="*/ 1278777 h 1532777"/>
              <a:gd name="connsiteX13" fmla="*/ 2257956 w 2283356"/>
              <a:gd name="connsiteY13" fmla="*/ 1113677 h 1532777"/>
              <a:gd name="connsiteX14" fmla="*/ 2270656 w 2283356"/>
              <a:gd name="connsiteY14" fmla="*/ 1012077 h 1532777"/>
              <a:gd name="connsiteX15" fmla="*/ 2283356 w 2283356"/>
              <a:gd name="connsiteY15" fmla="*/ 961277 h 1532777"/>
              <a:gd name="connsiteX16" fmla="*/ 2270656 w 2283356"/>
              <a:gd name="connsiteY16" fmla="*/ 694577 h 1532777"/>
              <a:gd name="connsiteX17" fmla="*/ 2232556 w 2283356"/>
              <a:gd name="connsiteY17" fmla="*/ 605677 h 1532777"/>
              <a:gd name="connsiteX18" fmla="*/ 2219856 w 2283356"/>
              <a:gd name="connsiteY18" fmla="*/ 567577 h 1532777"/>
              <a:gd name="connsiteX19" fmla="*/ 2181756 w 2283356"/>
              <a:gd name="connsiteY19" fmla="*/ 529477 h 1532777"/>
              <a:gd name="connsiteX20" fmla="*/ 2156356 w 2283356"/>
              <a:gd name="connsiteY20" fmla="*/ 491377 h 1532777"/>
              <a:gd name="connsiteX21" fmla="*/ 2105556 w 2283356"/>
              <a:gd name="connsiteY21" fmla="*/ 465977 h 1532777"/>
              <a:gd name="connsiteX22" fmla="*/ 2067456 w 2283356"/>
              <a:gd name="connsiteY22" fmla="*/ 440577 h 1532777"/>
              <a:gd name="connsiteX23" fmla="*/ 1991256 w 2283356"/>
              <a:gd name="connsiteY23" fmla="*/ 377077 h 1532777"/>
              <a:gd name="connsiteX24" fmla="*/ 1902356 w 2283356"/>
              <a:gd name="connsiteY24" fmla="*/ 313577 h 1532777"/>
              <a:gd name="connsiteX25" fmla="*/ 1864256 w 2283356"/>
              <a:gd name="connsiteY25" fmla="*/ 288177 h 1532777"/>
              <a:gd name="connsiteX26" fmla="*/ 1826156 w 2283356"/>
              <a:gd name="connsiteY26" fmla="*/ 250077 h 1532777"/>
              <a:gd name="connsiteX27" fmla="*/ 1749956 w 2283356"/>
              <a:gd name="connsiteY27" fmla="*/ 199277 h 1532777"/>
              <a:gd name="connsiteX28" fmla="*/ 1661056 w 2283356"/>
              <a:gd name="connsiteY28" fmla="*/ 148477 h 1532777"/>
              <a:gd name="connsiteX29" fmla="*/ 1597556 w 2283356"/>
              <a:gd name="connsiteY29" fmla="*/ 135777 h 1532777"/>
              <a:gd name="connsiteX30" fmla="*/ 1483256 w 2283356"/>
              <a:gd name="connsiteY30" fmla="*/ 97677 h 1532777"/>
              <a:gd name="connsiteX31" fmla="*/ 1381656 w 2283356"/>
              <a:gd name="connsiteY31" fmla="*/ 72277 h 1532777"/>
              <a:gd name="connsiteX32" fmla="*/ 1330856 w 2283356"/>
              <a:gd name="connsiteY32" fmla="*/ 59577 h 1532777"/>
              <a:gd name="connsiteX33" fmla="*/ 1267356 w 2283356"/>
              <a:gd name="connsiteY33" fmla="*/ 46877 h 1532777"/>
              <a:gd name="connsiteX34" fmla="*/ 1203856 w 2283356"/>
              <a:gd name="connsiteY34" fmla="*/ 21477 h 1532777"/>
              <a:gd name="connsiteX35" fmla="*/ 1051456 w 2283356"/>
              <a:gd name="connsiteY35" fmla="*/ 34177 h 1532777"/>
              <a:gd name="connsiteX36" fmla="*/ 1000656 w 2283356"/>
              <a:gd name="connsiteY36" fmla="*/ 46877 h 1532777"/>
              <a:gd name="connsiteX37" fmla="*/ 810156 w 2283356"/>
              <a:gd name="connsiteY37" fmla="*/ 34177 h 1532777"/>
              <a:gd name="connsiteX38" fmla="*/ 606956 w 2283356"/>
              <a:gd name="connsiteY38" fmla="*/ 34177 h 1532777"/>
              <a:gd name="connsiteX39" fmla="*/ 568856 w 2283356"/>
              <a:gd name="connsiteY39" fmla="*/ 72277 h 1532777"/>
              <a:gd name="connsiteX40" fmla="*/ 441856 w 2283356"/>
              <a:gd name="connsiteY40" fmla="*/ 110377 h 1532777"/>
              <a:gd name="connsiteX41" fmla="*/ 403756 w 2283356"/>
              <a:gd name="connsiteY41" fmla="*/ 135777 h 1532777"/>
              <a:gd name="connsiteX42" fmla="*/ 365656 w 2283356"/>
              <a:gd name="connsiteY42" fmla="*/ 173877 h 1532777"/>
              <a:gd name="connsiteX43" fmla="*/ 327556 w 2283356"/>
              <a:gd name="connsiteY43" fmla="*/ 186577 h 1532777"/>
              <a:gd name="connsiteX44" fmla="*/ 276756 w 2283356"/>
              <a:gd name="connsiteY44" fmla="*/ 211977 h 1532777"/>
              <a:gd name="connsiteX45" fmla="*/ 200556 w 2283356"/>
              <a:gd name="connsiteY45" fmla="*/ 237377 h 1532777"/>
              <a:gd name="connsiteX46" fmla="*/ 86256 w 2283356"/>
              <a:gd name="connsiteY46" fmla="*/ 338977 h 1532777"/>
              <a:gd name="connsiteX47" fmla="*/ 60856 w 2283356"/>
              <a:gd name="connsiteY47" fmla="*/ 567577 h 1532777"/>
              <a:gd name="connsiteX48" fmla="*/ 22756 w 2283356"/>
              <a:gd name="connsiteY48" fmla="*/ 681877 h 1532777"/>
              <a:gd name="connsiteX49" fmla="*/ 22756 w 2283356"/>
              <a:gd name="connsiteY49" fmla="*/ 1075577 h 1532777"/>
              <a:gd name="connsiteX50" fmla="*/ 35456 w 2283356"/>
              <a:gd name="connsiteY50" fmla="*/ 1139077 h 1532777"/>
              <a:gd name="connsiteX51" fmla="*/ 73556 w 2283356"/>
              <a:gd name="connsiteY51" fmla="*/ 1177177 h 1532777"/>
              <a:gd name="connsiteX52" fmla="*/ 98956 w 2283356"/>
              <a:gd name="connsiteY52" fmla="*/ 1215277 h 1532777"/>
              <a:gd name="connsiteX53" fmla="*/ 111656 w 2283356"/>
              <a:gd name="connsiteY53" fmla="*/ 1253377 h 1532777"/>
              <a:gd name="connsiteX54" fmla="*/ 149756 w 2283356"/>
              <a:gd name="connsiteY54" fmla="*/ 1266077 h 1532777"/>
              <a:gd name="connsiteX55" fmla="*/ 200556 w 2283356"/>
              <a:gd name="connsiteY55" fmla="*/ 1354977 h 1532777"/>
              <a:gd name="connsiteX56" fmla="*/ 225956 w 2283356"/>
              <a:gd name="connsiteY56" fmla="*/ 1431177 h 1532777"/>
              <a:gd name="connsiteX57" fmla="*/ 302156 w 2283356"/>
              <a:gd name="connsiteY57" fmla="*/ 1469277 h 1532777"/>
              <a:gd name="connsiteX58" fmla="*/ 378356 w 2283356"/>
              <a:gd name="connsiteY58" fmla="*/ 1507377 h 1532777"/>
              <a:gd name="connsiteX59" fmla="*/ 479956 w 2283356"/>
              <a:gd name="connsiteY59" fmla="*/ 1494677 h 1532777"/>
              <a:gd name="connsiteX60" fmla="*/ 505356 w 2283356"/>
              <a:gd name="connsiteY60" fmla="*/ 1456577 h 1532777"/>
              <a:gd name="connsiteX61" fmla="*/ 505356 w 2283356"/>
              <a:gd name="connsiteY61" fmla="*/ 1456577 h 153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283356" h="1532777">
                <a:moveTo>
                  <a:pt x="314856" y="1481977"/>
                </a:moveTo>
                <a:lnTo>
                  <a:pt x="645056" y="1494677"/>
                </a:lnTo>
                <a:cubicBezTo>
                  <a:pt x="758018" y="1499931"/>
                  <a:pt x="827539" y="1495848"/>
                  <a:pt x="924456" y="1520077"/>
                </a:cubicBezTo>
                <a:cubicBezTo>
                  <a:pt x="937443" y="1523324"/>
                  <a:pt x="949856" y="1528544"/>
                  <a:pt x="962556" y="1532777"/>
                </a:cubicBezTo>
                <a:cubicBezTo>
                  <a:pt x="1212323" y="1528544"/>
                  <a:pt x="1462311" y="1531420"/>
                  <a:pt x="1711856" y="1520077"/>
                </a:cubicBezTo>
                <a:cubicBezTo>
                  <a:pt x="1742643" y="1518678"/>
                  <a:pt x="1771023" y="1502786"/>
                  <a:pt x="1800756" y="1494677"/>
                </a:cubicBezTo>
                <a:cubicBezTo>
                  <a:pt x="1817595" y="1490084"/>
                  <a:pt x="1834838" y="1486993"/>
                  <a:pt x="1851556" y="1481977"/>
                </a:cubicBezTo>
                <a:cubicBezTo>
                  <a:pt x="1877201" y="1474284"/>
                  <a:pt x="1927756" y="1456577"/>
                  <a:pt x="1927756" y="1456577"/>
                </a:cubicBezTo>
                <a:cubicBezTo>
                  <a:pt x="1936223" y="1443877"/>
                  <a:pt x="1941237" y="1428012"/>
                  <a:pt x="1953156" y="1418477"/>
                </a:cubicBezTo>
                <a:cubicBezTo>
                  <a:pt x="1963609" y="1410114"/>
                  <a:pt x="1979282" y="1411764"/>
                  <a:pt x="1991256" y="1405777"/>
                </a:cubicBezTo>
                <a:cubicBezTo>
                  <a:pt x="2089733" y="1356538"/>
                  <a:pt x="1971691" y="1399599"/>
                  <a:pt x="2067456" y="1367677"/>
                </a:cubicBezTo>
                <a:cubicBezTo>
                  <a:pt x="2080156" y="1354977"/>
                  <a:pt x="2091379" y="1340604"/>
                  <a:pt x="2105556" y="1329577"/>
                </a:cubicBezTo>
                <a:cubicBezTo>
                  <a:pt x="2129653" y="1310835"/>
                  <a:pt x="2181756" y="1278777"/>
                  <a:pt x="2181756" y="1278777"/>
                </a:cubicBezTo>
                <a:cubicBezTo>
                  <a:pt x="2242751" y="1156787"/>
                  <a:pt x="2218494" y="1212333"/>
                  <a:pt x="2257956" y="1113677"/>
                </a:cubicBezTo>
                <a:cubicBezTo>
                  <a:pt x="2262189" y="1079810"/>
                  <a:pt x="2265045" y="1045743"/>
                  <a:pt x="2270656" y="1012077"/>
                </a:cubicBezTo>
                <a:cubicBezTo>
                  <a:pt x="2273525" y="994860"/>
                  <a:pt x="2283356" y="978731"/>
                  <a:pt x="2283356" y="961277"/>
                </a:cubicBezTo>
                <a:cubicBezTo>
                  <a:pt x="2283356" y="872276"/>
                  <a:pt x="2278047" y="783270"/>
                  <a:pt x="2270656" y="694577"/>
                </a:cubicBezTo>
                <a:cubicBezTo>
                  <a:pt x="2268602" y="669928"/>
                  <a:pt x="2240421" y="624028"/>
                  <a:pt x="2232556" y="605677"/>
                </a:cubicBezTo>
                <a:cubicBezTo>
                  <a:pt x="2227283" y="593372"/>
                  <a:pt x="2227282" y="578716"/>
                  <a:pt x="2219856" y="567577"/>
                </a:cubicBezTo>
                <a:cubicBezTo>
                  <a:pt x="2209893" y="552633"/>
                  <a:pt x="2193254" y="543275"/>
                  <a:pt x="2181756" y="529477"/>
                </a:cubicBezTo>
                <a:cubicBezTo>
                  <a:pt x="2171985" y="517751"/>
                  <a:pt x="2168082" y="501148"/>
                  <a:pt x="2156356" y="491377"/>
                </a:cubicBezTo>
                <a:cubicBezTo>
                  <a:pt x="2141812" y="479257"/>
                  <a:pt x="2121994" y="475370"/>
                  <a:pt x="2105556" y="465977"/>
                </a:cubicBezTo>
                <a:cubicBezTo>
                  <a:pt x="2092304" y="458404"/>
                  <a:pt x="2080156" y="449044"/>
                  <a:pt x="2067456" y="440577"/>
                </a:cubicBezTo>
                <a:cubicBezTo>
                  <a:pt x="2045763" y="375499"/>
                  <a:pt x="2070223" y="416560"/>
                  <a:pt x="1991256" y="377077"/>
                </a:cubicBezTo>
                <a:cubicBezTo>
                  <a:pt x="1971303" y="367100"/>
                  <a:pt x="1915779" y="323165"/>
                  <a:pt x="1902356" y="313577"/>
                </a:cubicBezTo>
                <a:cubicBezTo>
                  <a:pt x="1889936" y="304705"/>
                  <a:pt x="1875982" y="297948"/>
                  <a:pt x="1864256" y="288177"/>
                </a:cubicBezTo>
                <a:cubicBezTo>
                  <a:pt x="1850458" y="276679"/>
                  <a:pt x="1840333" y="261104"/>
                  <a:pt x="1826156" y="250077"/>
                </a:cubicBezTo>
                <a:cubicBezTo>
                  <a:pt x="1802059" y="231335"/>
                  <a:pt x="1775356" y="216210"/>
                  <a:pt x="1749956" y="199277"/>
                </a:cubicBezTo>
                <a:cubicBezTo>
                  <a:pt x="1722085" y="180696"/>
                  <a:pt x="1693282" y="159219"/>
                  <a:pt x="1661056" y="148477"/>
                </a:cubicBezTo>
                <a:cubicBezTo>
                  <a:pt x="1640578" y="141651"/>
                  <a:pt x="1618311" y="141707"/>
                  <a:pt x="1597556" y="135777"/>
                </a:cubicBezTo>
                <a:cubicBezTo>
                  <a:pt x="1558940" y="124744"/>
                  <a:pt x="1522218" y="107417"/>
                  <a:pt x="1483256" y="97677"/>
                </a:cubicBezTo>
                <a:lnTo>
                  <a:pt x="1381656" y="72277"/>
                </a:lnTo>
                <a:cubicBezTo>
                  <a:pt x="1364723" y="68044"/>
                  <a:pt x="1347972" y="63000"/>
                  <a:pt x="1330856" y="59577"/>
                </a:cubicBezTo>
                <a:cubicBezTo>
                  <a:pt x="1309689" y="55344"/>
                  <a:pt x="1288031" y="53080"/>
                  <a:pt x="1267356" y="46877"/>
                </a:cubicBezTo>
                <a:cubicBezTo>
                  <a:pt x="1245520" y="40326"/>
                  <a:pt x="1225023" y="29944"/>
                  <a:pt x="1203856" y="21477"/>
                </a:cubicBezTo>
                <a:cubicBezTo>
                  <a:pt x="1153056" y="25710"/>
                  <a:pt x="1102038" y="27854"/>
                  <a:pt x="1051456" y="34177"/>
                </a:cubicBezTo>
                <a:cubicBezTo>
                  <a:pt x="1034136" y="36342"/>
                  <a:pt x="1018110" y="46877"/>
                  <a:pt x="1000656" y="46877"/>
                </a:cubicBezTo>
                <a:cubicBezTo>
                  <a:pt x="937015" y="46877"/>
                  <a:pt x="873656" y="38410"/>
                  <a:pt x="810156" y="34177"/>
                </a:cubicBezTo>
                <a:cubicBezTo>
                  <a:pt x="730532" y="14271"/>
                  <a:pt x="716501" y="4965"/>
                  <a:pt x="606956" y="34177"/>
                </a:cubicBezTo>
                <a:cubicBezTo>
                  <a:pt x="589602" y="38805"/>
                  <a:pt x="584450" y="63366"/>
                  <a:pt x="568856" y="72277"/>
                </a:cubicBezTo>
                <a:cubicBezTo>
                  <a:pt x="444617" y="143271"/>
                  <a:pt x="607422" y="0"/>
                  <a:pt x="441856" y="110377"/>
                </a:cubicBezTo>
                <a:cubicBezTo>
                  <a:pt x="429156" y="118844"/>
                  <a:pt x="415482" y="126006"/>
                  <a:pt x="403756" y="135777"/>
                </a:cubicBezTo>
                <a:cubicBezTo>
                  <a:pt x="389958" y="147275"/>
                  <a:pt x="380600" y="163914"/>
                  <a:pt x="365656" y="173877"/>
                </a:cubicBezTo>
                <a:cubicBezTo>
                  <a:pt x="354517" y="181303"/>
                  <a:pt x="339861" y="181304"/>
                  <a:pt x="327556" y="186577"/>
                </a:cubicBezTo>
                <a:cubicBezTo>
                  <a:pt x="310155" y="194035"/>
                  <a:pt x="294334" y="204946"/>
                  <a:pt x="276756" y="211977"/>
                </a:cubicBezTo>
                <a:cubicBezTo>
                  <a:pt x="251897" y="221921"/>
                  <a:pt x="222833" y="222525"/>
                  <a:pt x="200556" y="237377"/>
                </a:cubicBezTo>
                <a:cubicBezTo>
                  <a:pt x="106744" y="299918"/>
                  <a:pt x="142672" y="263755"/>
                  <a:pt x="86256" y="338977"/>
                </a:cubicBezTo>
                <a:cubicBezTo>
                  <a:pt x="78751" y="444044"/>
                  <a:pt x="86075" y="485614"/>
                  <a:pt x="60856" y="567577"/>
                </a:cubicBezTo>
                <a:cubicBezTo>
                  <a:pt x="49045" y="605962"/>
                  <a:pt x="22756" y="681877"/>
                  <a:pt x="22756" y="681877"/>
                </a:cubicBezTo>
                <a:cubicBezTo>
                  <a:pt x="0" y="863928"/>
                  <a:pt x="2772" y="795795"/>
                  <a:pt x="22756" y="1075577"/>
                </a:cubicBezTo>
                <a:cubicBezTo>
                  <a:pt x="24294" y="1097108"/>
                  <a:pt x="25803" y="1119770"/>
                  <a:pt x="35456" y="1139077"/>
                </a:cubicBezTo>
                <a:cubicBezTo>
                  <a:pt x="43488" y="1155141"/>
                  <a:pt x="62058" y="1163379"/>
                  <a:pt x="73556" y="1177177"/>
                </a:cubicBezTo>
                <a:cubicBezTo>
                  <a:pt x="83327" y="1188903"/>
                  <a:pt x="92130" y="1201625"/>
                  <a:pt x="98956" y="1215277"/>
                </a:cubicBezTo>
                <a:cubicBezTo>
                  <a:pt x="104943" y="1227251"/>
                  <a:pt x="102190" y="1243911"/>
                  <a:pt x="111656" y="1253377"/>
                </a:cubicBezTo>
                <a:cubicBezTo>
                  <a:pt x="121122" y="1262843"/>
                  <a:pt x="137056" y="1261844"/>
                  <a:pt x="149756" y="1266077"/>
                </a:cubicBezTo>
                <a:cubicBezTo>
                  <a:pt x="172667" y="1300443"/>
                  <a:pt x="184443" y="1314694"/>
                  <a:pt x="200556" y="1354977"/>
                </a:cubicBezTo>
                <a:cubicBezTo>
                  <a:pt x="210500" y="1379836"/>
                  <a:pt x="203679" y="1416325"/>
                  <a:pt x="225956" y="1431177"/>
                </a:cubicBezTo>
                <a:cubicBezTo>
                  <a:pt x="335145" y="1503970"/>
                  <a:pt x="196996" y="1416697"/>
                  <a:pt x="302156" y="1469277"/>
                </a:cubicBezTo>
                <a:cubicBezTo>
                  <a:pt x="400633" y="1518516"/>
                  <a:pt x="282591" y="1475455"/>
                  <a:pt x="378356" y="1507377"/>
                </a:cubicBezTo>
                <a:cubicBezTo>
                  <a:pt x="412223" y="1503144"/>
                  <a:pt x="448267" y="1507353"/>
                  <a:pt x="479956" y="1494677"/>
                </a:cubicBezTo>
                <a:cubicBezTo>
                  <a:pt x="494128" y="1489008"/>
                  <a:pt x="505356" y="1456577"/>
                  <a:pt x="505356" y="1456577"/>
                </a:cubicBezTo>
                <a:lnTo>
                  <a:pt x="505356" y="1456577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2279" y="5130800"/>
            <a:ext cx="5854700" cy="1536700"/>
          </a:xfrm>
          <a:prstGeom prst="rect">
            <a:avLst/>
          </a:prstGeom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435601" y="5581258"/>
            <a:ext cx="374808" cy="335355"/>
          </a:xfrm>
          <a:prstGeom prst="rect">
            <a:avLst/>
          </a:prstGeom>
        </p:spPr>
      </p:pic>
      <p:sp>
        <p:nvSpPr>
          <p:cNvPr id="29" name="Down Arrow 28"/>
          <p:cNvSpPr/>
          <p:nvPr/>
        </p:nvSpPr>
        <p:spPr>
          <a:xfrm>
            <a:off x="5168901" y="4038600"/>
            <a:ext cx="279400" cy="13335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996383"/>
            <a:ext cx="9067800" cy="17579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" y="2767013"/>
            <a:ext cx="9144000" cy="2163536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625600" y="3719513"/>
            <a:ext cx="62230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65298" y="4735513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19329" y="4735513"/>
            <a:ext cx="201168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653189" y="3719513"/>
            <a:ext cx="146304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284786" y="3719513"/>
            <a:ext cx="1722314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07100" y="4735513"/>
            <a:ext cx="2644855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39629" y="2144713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840329" y="2143125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156201" y="2901558"/>
            <a:ext cx="374808" cy="335355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5156201" y="2462213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662986" y="2462213"/>
            <a:ext cx="1230269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0" y="0"/>
            <a:ext cx="87382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Collect contributions in perturbation theory that are quadratic in J</a:t>
            </a:r>
            <a:r>
              <a:rPr lang="en-US" sz="2400" b="1" baseline="-25000" dirty="0" smtClean="0"/>
              <a:t>α</a:t>
            </a:r>
          </a:p>
          <a:p>
            <a:endParaRPr lang="en-US" sz="2400" b="1" baseline="-25000" dirty="0" smtClean="0"/>
          </a:p>
          <a:p>
            <a:r>
              <a:rPr lang="en-US" sz="2400" b="1" dirty="0" smtClean="0"/>
              <a:t>Second-order treatment:</a:t>
            </a:r>
            <a:endParaRPr lang="en-US" sz="2400" b="1" dirty="0"/>
          </a:p>
        </p:txBody>
      </p:sp>
      <p:sp>
        <p:nvSpPr>
          <p:cNvPr id="19" name="Freeform 18"/>
          <p:cNvSpPr/>
          <p:nvPr/>
        </p:nvSpPr>
        <p:spPr>
          <a:xfrm>
            <a:off x="2431857" y="2713784"/>
            <a:ext cx="1684405" cy="1185116"/>
          </a:xfrm>
          <a:custGeom>
            <a:avLst/>
            <a:gdLst>
              <a:gd name="connsiteX0" fmla="*/ 730443 w 1684405"/>
              <a:gd name="connsiteY0" fmla="*/ 54816 h 1185116"/>
              <a:gd name="connsiteX1" fmla="*/ 412943 w 1684405"/>
              <a:gd name="connsiteY1" fmla="*/ 67516 h 1185116"/>
              <a:gd name="connsiteX2" fmla="*/ 285943 w 1684405"/>
              <a:gd name="connsiteY2" fmla="*/ 92916 h 1185116"/>
              <a:gd name="connsiteX3" fmla="*/ 247843 w 1684405"/>
              <a:gd name="connsiteY3" fmla="*/ 118316 h 1185116"/>
              <a:gd name="connsiteX4" fmla="*/ 209743 w 1684405"/>
              <a:gd name="connsiteY4" fmla="*/ 131016 h 1185116"/>
              <a:gd name="connsiteX5" fmla="*/ 171643 w 1684405"/>
              <a:gd name="connsiteY5" fmla="*/ 169116 h 1185116"/>
              <a:gd name="connsiteX6" fmla="*/ 133543 w 1684405"/>
              <a:gd name="connsiteY6" fmla="*/ 245316 h 1185116"/>
              <a:gd name="connsiteX7" fmla="*/ 120843 w 1684405"/>
              <a:gd name="connsiteY7" fmla="*/ 283416 h 1185116"/>
              <a:gd name="connsiteX8" fmla="*/ 70043 w 1684405"/>
              <a:gd name="connsiteY8" fmla="*/ 359616 h 1185116"/>
              <a:gd name="connsiteX9" fmla="*/ 57343 w 1684405"/>
              <a:gd name="connsiteY9" fmla="*/ 766016 h 1185116"/>
              <a:gd name="connsiteX10" fmla="*/ 108143 w 1684405"/>
              <a:gd name="connsiteY10" fmla="*/ 1007316 h 1185116"/>
              <a:gd name="connsiteX11" fmla="*/ 120843 w 1684405"/>
              <a:gd name="connsiteY11" fmla="*/ 1045416 h 1185116"/>
              <a:gd name="connsiteX12" fmla="*/ 197043 w 1684405"/>
              <a:gd name="connsiteY12" fmla="*/ 1108916 h 1185116"/>
              <a:gd name="connsiteX13" fmla="*/ 285943 w 1684405"/>
              <a:gd name="connsiteY13" fmla="*/ 1134316 h 1185116"/>
              <a:gd name="connsiteX14" fmla="*/ 324043 w 1684405"/>
              <a:gd name="connsiteY14" fmla="*/ 1147016 h 1185116"/>
              <a:gd name="connsiteX15" fmla="*/ 374843 w 1684405"/>
              <a:gd name="connsiteY15" fmla="*/ 1172416 h 1185116"/>
              <a:gd name="connsiteX16" fmla="*/ 514543 w 1684405"/>
              <a:gd name="connsiteY16" fmla="*/ 1185116 h 1185116"/>
              <a:gd name="connsiteX17" fmla="*/ 654243 w 1684405"/>
              <a:gd name="connsiteY17" fmla="*/ 1172416 h 1185116"/>
              <a:gd name="connsiteX18" fmla="*/ 781243 w 1684405"/>
              <a:gd name="connsiteY18" fmla="*/ 1147016 h 1185116"/>
              <a:gd name="connsiteX19" fmla="*/ 908243 w 1684405"/>
              <a:gd name="connsiteY19" fmla="*/ 1121616 h 1185116"/>
              <a:gd name="connsiteX20" fmla="*/ 1340043 w 1684405"/>
              <a:gd name="connsiteY20" fmla="*/ 1096216 h 1185116"/>
              <a:gd name="connsiteX21" fmla="*/ 1441643 w 1684405"/>
              <a:gd name="connsiteY21" fmla="*/ 1083516 h 1185116"/>
              <a:gd name="connsiteX22" fmla="*/ 1492443 w 1684405"/>
              <a:gd name="connsiteY22" fmla="*/ 1070816 h 1185116"/>
              <a:gd name="connsiteX23" fmla="*/ 1555943 w 1684405"/>
              <a:gd name="connsiteY23" fmla="*/ 1058116 h 1185116"/>
              <a:gd name="connsiteX24" fmla="*/ 1594043 w 1684405"/>
              <a:gd name="connsiteY24" fmla="*/ 1045416 h 1185116"/>
              <a:gd name="connsiteX25" fmla="*/ 1644843 w 1684405"/>
              <a:gd name="connsiteY25" fmla="*/ 1032716 h 1185116"/>
              <a:gd name="connsiteX26" fmla="*/ 1670243 w 1684405"/>
              <a:gd name="connsiteY26" fmla="*/ 956516 h 1185116"/>
              <a:gd name="connsiteX27" fmla="*/ 1682943 w 1684405"/>
              <a:gd name="connsiteY27" fmla="*/ 816816 h 1185116"/>
              <a:gd name="connsiteX28" fmla="*/ 1657543 w 1684405"/>
              <a:gd name="connsiteY28" fmla="*/ 550116 h 1185116"/>
              <a:gd name="connsiteX29" fmla="*/ 1632143 w 1684405"/>
              <a:gd name="connsiteY29" fmla="*/ 486616 h 1185116"/>
              <a:gd name="connsiteX30" fmla="*/ 1594043 w 1684405"/>
              <a:gd name="connsiteY30" fmla="*/ 435816 h 1185116"/>
              <a:gd name="connsiteX31" fmla="*/ 1568643 w 1684405"/>
              <a:gd name="connsiteY31" fmla="*/ 397716 h 1185116"/>
              <a:gd name="connsiteX32" fmla="*/ 1517843 w 1684405"/>
              <a:gd name="connsiteY32" fmla="*/ 372316 h 1185116"/>
              <a:gd name="connsiteX33" fmla="*/ 1505143 w 1684405"/>
              <a:gd name="connsiteY33" fmla="*/ 334216 h 1185116"/>
              <a:gd name="connsiteX34" fmla="*/ 1467043 w 1684405"/>
              <a:gd name="connsiteY34" fmla="*/ 321516 h 1185116"/>
              <a:gd name="connsiteX35" fmla="*/ 1403543 w 1684405"/>
              <a:gd name="connsiteY35" fmla="*/ 296116 h 1185116"/>
              <a:gd name="connsiteX36" fmla="*/ 1289243 w 1684405"/>
              <a:gd name="connsiteY36" fmla="*/ 232616 h 1185116"/>
              <a:gd name="connsiteX37" fmla="*/ 1225743 w 1684405"/>
              <a:gd name="connsiteY37" fmla="*/ 207216 h 1185116"/>
              <a:gd name="connsiteX38" fmla="*/ 1073343 w 1684405"/>
              <a:gd name="connsiteY38" fmla="*/ 194516 h 1185116"/>
              <a:gd name="connsiteX39" fmla="*/ 984443 w 1684405"/>
              <a:gd name="connsiteY39" fmla="*/ 156416 h 1185116"/>
              <a:gd name="connsiteX40" fmla="*/ 946343 w 1684405"/>
              <a:gd name="connsiteY40" fmla="*/ 131016 h 1185116"/>
              <a:gd name="connsiteX41" fmla="*/ 819343 w 1684405"/>
              <a:gd name="connsiteY41" fmla="*/ 80216 h 1185116"/>
              <a:gd name="connsiteX42" fmla="*/ 641543 w 1684405"/>
              <a:gd name="connsiteY42" fmla="*/ 67516 h 1185116"/>
              <a:gd name="connsiteX43" fmla="*/ 565343 w 1684405"/>
              <a:gd name="connsiteY43" fmla="*/ 42116 h 1185116"/>
              <a:gd name="connsiteX44" fmla="*/ 539943 w 1684405"/>
              <a:gd name="connsiteY44" fmla="*/ 4016 h 1185116"/>
              <a:gd name="connsiteX45" fmla="*/ 552643 w 1684405"/>
              <a:gd name="connsiteY45" fmla="*/ 92916 h 118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684405" h="1185116">
                <a:moveTo>
                  <a:pt x="730443" y="54816"/>
                </a:moveTo>
                <a:cubicBezTo>
                  <a:pt x="624610" y="59049"/>
                  <a:pt x="518641" y="60697"/>
                  <a:pt x="412943" y="67516"/>
                </a:cubicBezTo>
                <a:cubicBezTo>
                  <a:pt x="370973" y="70224"/>
                  <a:pt x="326852" y="82689"/>
                  <a:pt x="285943" y="92916"/>
                </a:cubicBezTo>
                <a:cubicBezTo>
                  <a:pt x="273243" y="101383"/>
                  <a:pt x="261495" y="111490"/>
                  <a:pt x="247843" y="118316"/>
                </a:cubicBezTo>
                <a:cubicBezTo>
                  <a:pt x="235869" y="124303"/>
                  <a:pt x="220882" y="123590"/>
                  <a:pt x="209743" y="131016"/>
                </a:cubicBezTo>
                <a:cubicBezTo>
                  <a:pt x="194799" y="140979"/>
                  <a:pt x="184343" y="156416"/>
                  <a:pt x="171643" y="169116"/>
                </a:cubicBezTo>
                <a:cubicBezTo>
                  <a:pt x="139721" y="264881"/>
                  <a:pt x="182782" y="146839"/>
                  <a:pt x="133543" y="245316"/>
                </a:cubicBezTo>
                <a:cubicBezTo>
                  <a:pt x="127556" y="257290"/>
                  <a:pt x="127344" y="271714"/>
                  <a:pt x="120843" y="283416"/>
                </a:cubicBezTo>
                <a:cubicBezTo>
                  <a:pt x="106018" y="310101"/>
                  <a:pt x="70043" y="359616"/>
                  <a:pt x="70043" y="359616"/>
                </a:cubicBezTo>
                <a:cubicBezTo>
                  <a:pt x="65810" y="495083"/>
                  <a:pt x="57343" y="630483"/>
                  <a:pt x="57343" y="766016"/>
                </a:cubicBezTo>
                <a:cubicBezTo>
                  <a:pt x="57343" y="1003502"/>
                  <a:pt x="0" y="971268"/>
                  <a:pt x="108143" y="1007316"/>
                </a:cubicBezTo>
                <a:cubicBezTo>
                  <a:pt x="112376" y="1020016"/>
                  <a:pt x="113417" y="1034277"/>
                  <a:pt x="120843" y="1045416"/>
                </a:cubicBezTo>
                <a:cubicBezTo>
                  <a:pt x="134887" y="1066482"/>
                  <a:pt x="173615" y="1097202"/>
                  <a:pt x="197043" y="1108916"/>
                </a:cubicBezTo>
                <a:cubicBezTo>
                  <a:pt x="217343" y="1119066"/>
                  <a:pt x="266954" y="1128891"/>
                  <a:pt x="285943" y="1134316"/>
                </a:cubicBezTo>
                <a:cubicBezTo>
                  <a:pt x="298815" y="1137994"/>
                  <a:pt x="311738" y="1141743"/>
                  <a:pt x="324043" y="1147016"/>
                </a:cubicBezTo>
                <a:cubicBezTo>
                  <a:pt x="341444" y="1154474"/>
                  <a:pt x="356279" y="1168703"/>
                  <a:pt x="374843" y="1172416"/>
                </a:cubicBezTo>
                <a:cubicBezTo>
                  <a:pt x="420694" y="1181586"/>
                  <a:pt x="467976" y="1180883"/>
                  <a:pt x="514543" y="1185116"/>
                </a:cubicBezTo>
                <a:cubicBezTo>
                  <a:pt x="561110" y="1180883"/>
                  <a:pt x="607954" y="1179029"/>
                  <a:pt x="654243" y="1172416"/>
                </a:cubicBezTo>
                <a:cubicBezTo>
                  <a:pt x="696981" y="1166311"/>
                  <a:pt x="738910" y="1155483"/>
                  <a:pt x="781243" y="1147016"/>
                </a:cubicBezTo>
                <a:cubicBezTo>
                  <a:pt x="823576" y="1138549"/>
                  <a:pt x="865198" y="1124927"/>
                  <a:pt x="908243" y="1121616"/>
                </a:cubicBezTo>
                <a:cubicBezTo>
                  <a:pt x="1162082" y="1102090"/>
                  <a:pt x="1018210" y="1111541"/>
                  <a:pt x="1340043" y="1096216"/>
                </a:cubicBezTo>
                <a:cubicBezTo>
                  <a:pt x="1373910" y="1091983"/>
                  <a:pt x="1407977" y="1089127"/>
                  <a:pt x="1441643" y="1083516"/>
                </a:cubicBezTo>
                <a:cubicBezTo>
                  <a:pt x="1458860" y="1080647"/>
                  <a:pt x="1475404" y="1074602"/>
                  <a:pt x="1492443" y="1070816"/>
                </a:cubicBezTo>
                <a:cubicBezTo>
                  <a:pt x="1513515" y="1066133"/>
                  <a:pt x="1535002" y="1063351"/>
                  <a:pt x="1555943" y="1058116"/>
                </a:cubicBezTo>
                <a:cubicBezTo>
                  <a:pt x="1568930" y="1054869"/>
                  <a:pt x="1581171" y="1049094"/>
                  <a:pt x="1594043" y="1045416"/>
                </a:cubicBezTo>
                <a:cubicBezTo>
                  <a:pt x="1610826" y="1040621"/>
                  <a:pt x="1627910" y="1036949"/>
                  <a:pt x="1644843" y="1032716"/>
                </a:cubicBezTo>
                <a:cubicBezTo>
                  <a:pt x="1653310" y="1007316"/>
                  <a:pt x="1665590" y="982883"/>
                  <a:pt x="1670243" y="956516"/>
                </a:cubicBezTo>
                <a:cubicBezTo>
                  <a:pt x="1678369" y="910469"/>
                  <a:pt x="1682943" y="863575"/>
                  <a:pt x="1682943" y="816816"/>
                </a:cubicBezTo>
                <a:cubicBezTo>
                  <a:pt x="1682943" y="749336"/>
                  <a:pt x="1684405" y="630701"/>
                  <a:pt x="1657543" y="550116"/>
                </a:cubicBezTo>
                <a:cubicBezTo>
                  <a:pt x="1650334" y="528489"/>
                  <a:pt x="1643214" y="506544"/>
                  <a:pt x="1632143" y="486616"/>
                </a:cubicBezTo>
                <a:cubicBezTo>
                  <a:pt x="1621864" y="468113"/>
                  <a:pt x="1606346" y="453040"/>
                  <a:pt x="1594043" y="435816"/>
                </a:cubicBezTo>
                <a:cubicBezTo>
                  <a:pt x="1585171" y="423396"/>
                  <a:pt x="1580369" y="407487"/>
                  <a:pt x="1568643" y="397716"/>
                </a:cubicBezTo>
                <a:cubicBezTo>
                  <a:pt x="1554099" y="385596"/>
                  <a:pt x="1534776" y="380783"/>
                  <a:pt x="1517843" y="372316"/>
                </a:cubicBezTo>
                <a:cubicBezTo>
                  <a:pt x="1513610" y="359616"/>
                  <a:pt x="1514609" y="343682"/>
                  <a:pt x="1505143" y="334216"/>
                </a:cubicBezTo>
                <a:cubicBezTo>
                  <a:pt x="1495677" y="324750"/>
                  <a:pt x="1479578" y="326216"/>
                  <a:pt x="1467043" y="321516"/>
                </a:cubicBezTo>
                <a:cubicBezTo>
                  <a:pt x="1445697" y="313511"/>
                  <a:pt x="1423557" y="307032"/>
                  <a:pt x="1403543" y="296116"/>
                </a:cubicBezTo>
                <a:cubicBezTo>
                  <a:pt x="1216716" y="194210"/>
                  <a:pt x="1399932" y="274124"/>
                  <a:pt x="1289243" y="232616"/>
                </a:cubicBezTo>
                <a:cubicBezTo>
                  <a:pt x="1267897" y="224611"/>
                  <a:pt x="1248193" y="211178"/>
                  <a:pt x="1225743" y="207216"/>
                </a:cubicBezTo>
                <a:cubicBezTo>
                  <a:pt x="1175543" y="198357"/>
                  <a:pt x="1124143" y="198749"/>
                  <a:pt x="1073343" y="194516"/>
                </a:cubicBezTo>
                <a:cubicBezTo>
                  <a:pt x="1030599" y="180268"/>
                  <a:pt x="1028385" y="181525"/>
                  <a:pt x="984443" y="156416"/>
                </a:cubicBezTo>
                <a:cubicBezTo>
                  <a:pt x="971191" y="148843"/>
                  <a:pt x="959595" y="138589"/>
                  <a:pt x="946343" y="131016"/>
                </a:cubicBezTo>
                <a:cubicBezTo>
                  <a:pt x="917150" y="114334"/>
                  <a:pt x="849080" y="82340"/>
                  <a:pt x="819343" y="80216"/>
                </a:cubicBezTo>
                <a:lnTo>
                  <a:pt x="641543" y="67516"/>
                </a:lnTo>
                <a:cubicBezTo>
                  <a:pt x="616143" y="59049"/>
                  <a:pt x="573810" y="67516"/>
                  <a:pt x="565343" y="42116"/>
                </a:cubicBezTo>
                <a:cubicBezTo>
                  <a:pt x="551304" y="0"/>
                  <a:pt x="566030" y="4016"/>
                  <a:pt x="539943" y="4016"/>
                </a:cubicBezTo>
                <a:lnTo>
                  <a:pt x="552643" y="92916"/>
                </a:ln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401940" y="3736400"/>
            <a:ext cx="2342751" cy="1178500"/>
          </a:xfrm>
          <a:custGeom>
            <a:avLst/>
            <a:gdLst>
              <a:gd name="connsiteX0" fmla="*/ 852560 w 2342751"/>
              <a:gd name="connsiteY0" fmla="*/ 111700 h 1178500"/>
              <a:gd name="connsiteX1" fmla="*/ 547760 w 2342751"/>
              <a:gd name="connsiteY1" fmla="*/ 124400 h 1178500"/>
              <a:gd name="connsiteX2" fmla="*/ 458860 w 2342751"/>
              <a:gd name="connsiteY2" fmla="*/ 162500 h 1178500"/>
              <a:gd name="connsiteX3" fmla="*/ 306460 w 2342751"/>
              <a:gd name="connsiteY3" fmla="*/ 175200 h 1178500"/>
              <a:gd name="connsiteX4" fmla="*/ 255660 w 2342751"/>
              <a:gd name="connsiteY4" fmla="*/ 187900 h 1178500"/>
              <a:gd name="connsiteX5" fmla="*/ 192160 w 2342751"/>
              <a:gd name="connsiteY5" fmla="*/ 213300 h 1178500"/>
              <a:gd name="connsiteX6" fmla="*/ 103260 w 2342751"/>
              <a:gd name="connsiteY6" fmla="*/ 251400 h 1178500"/>
              <a:gd name="connsiteX7" fmla="*/ 77860 w 2342751"/>
              <a:gd name="connsiteY7" fmla="*/ 327600 h 1178500"/>
              <a:gd name="connsiteX8" fmla="*/ 52460 w 2342751"/>
              <a:gd name="connsiteY8" fmla="*/ 480000 h 1178500"/>
              <a:gd name="connsiteX9" fmla="*/ 39760 w 2342751"/>
              <a:gd name="connsiteY9" fmla="*/ 670500 h 1178500"/>
              <a:gd name="connsiteX10" fmla="*/ 39760 w 2342751"/>
              <a:gd name="connsiteY10" fmla="*/ 988000 h 1178500"/>
              <a:gd name="connsiteX11" fmla="*/ 77860 w 2342751"/>
              <a:gd name="connsiteY11" fmla="*/ 1038800 h 1178500"/>
              <a:gd name="connsiteX12" fmla="*/ 115960 w 2342751"/>
              <a:gd name="connsiteY12" fmla="*/ 1051500 h 1178500"/>
              <a:gd name="connsiteX13" fmla="*/ 166760 w 2342751"/>
              <a:gd name="connsiteY13" fmla="*/ 1076900 h 1178500"/>
              <a:gd name="connsiteX14" fmla="*/ 306460 w 2342751"/>
              <a:gd name="connsiteY14" fmla="*/ 1115000 h 1178500"/>
              <a:gd name="connsiteX15" fmla="*/ 357260 w 2342751"/>
              <a:gd name="connsiteY15" fmla="*/ 1127700 h 1178500"/>
              <a:gd name="connsiteX16" fmla="*/ 636660 w 2342751"/>
              <a:gd name="connsiteY16" fmla="*/ 1153100 h 1178500"/>
              <a:gd name="connsiteX17" fmla="*/ 814460 w 2342751"/>
              <a:gd name="connsiteY17" fmla="*/ 1178500 h 1178500"/>
              <a:gd name="connsiteX18" fmla="*/ 1411360 w 2342751"/>
              <a:gd name="connsiteY18" fmla="*/ 1153100 h 1178500"/>
              <a:gd name="connsiteX19" fmla="*/ 1716160 w 2342751"/>
              <a:gd name="connsiteY19" fmla="*/ 1102300 h 1178500"/>
              <a:gd name="connsiteX20" fmla="*/ 1855860 w 2342751"/>
              <a:gd name="connsiteY20" fmla="*/ 1076900 h 1178500"/>
              <a:gd name="connsiteX21" fmla="*/ 1982860 w 2342751"/>
              <a:gd name="connsiteY21" fmla="*/ 1064200 h 1178500"/>
              <a:gd name="connsiteX22" fmla="*/ 2071760 w 2342751"/>
              <a:gd name="connsiteY22" fmla="*/ 1038800 h 1178500"/>
              <a:gd name="connsiteX23" fmla="*/ 2262260 w 2342751"/>
              <a:gd name="connsiteY23" fmla="*/ 1013400 h 1178500"/>
              <a:gd name="connsiteX24" fmla="*/ 2300360 w 2342751"/>
              <a:gd name="connsiteY24" fmla="*/ 988000 h 1178500"/>
              <a:gd name="connsiteX25" fmla="*/ 2313060 w 2342751"/>
              <a:gd name="connsiteY25" fmla="*/ 949900 h 1178500"/>
              <a:gd name="connsiteX26" fmla="*/ 2338460 w 2342751"/>
              <a:gd name="connsiteY26" fmla="*/ 594300 h 1178500"/>
              <a:gd name="connsiteX27" fmla="*/ 2325760 w 2342751"/>
              <a:gd name="connsiteY27" fmla="*/ 530800 h 1178500"/>
              <a:gd name="connsiteX28" fmla="*/ 2287660 w 2342751"/>
              <a:gd name="connsiteY28" fmla="*/ 480000 h 1178500"/>
              <a:gd name="connsiteX29" fmla="*/ 2224160 w 2342751"/>
              <a:gd name="connsiteY29" fmla="*/ 403800 h 1178500"/>
              <a:gd name="connsiteX30" fmla="*/ 2198760 w 2342751"/>
              <a:gd name="connsiteY30" fmla="*/ 365700 h 1178500"/>
              <a:gd name="connsiteX31" fmla="*/ 2122560 w 2342751"/>
              <a:gd name="connsiteY31" fmla="*/ 251400 h 1178500"/>
              <a:gd name="connsiteX32" fmla="*/ 2071760 w 2342751"/>
              <a:gd name="connsiteY32" fmla="*/ 200600 h 1178500"/>
              <a:gd name="connsiteX33" fmla="*/ 1893960 w 2342751"/>
              <a:gd name="connsiteY33" fmla="*/ 149800 h 1178500"/>
              <a:gd name="connsiteX34" fmla="*/ 1766960 w 2342751"/>
              <a:gd name="connsiteY34" fmla="*/ 99000 h 1178500"/>
              <a:gd name="connsiteX35" fmla="*/ 1703460 w 2342751"/>
              <a:gd name="connsiteY35" fmla="*/ 73600 h 1178500"/>
              <a:gd name="connsiteX36" fmla="*/ 1500260 w 2342751"/>
              <a:gd name="connsiteY36" fmla="*/ 35500 h 1178500"/>
              <a:gd name="connsiteX37" fmla="*/ 1360560 w 2342751"/>
              <a:gd name="connsiteY37" fmla="*/ 10100 h 1178500"/>
              <a:gd name="connsiteX38" fmla="*/ 1093860 w 2342751"/>
              <a:gd name="connsiteY38" fmla="*/ 22800 h 1178500"/>
              <a:gd name="connsiteX39" fmla="*/ 1055760 w 2342751"/>
              <a:gd name="connsiteY39" fmla="*/ 35500 h 1178500"/>
              <a:gd name="connsiteX40" fmla="*/ 979560 w 2342751"/>
              <a:gd name="connsiteY40" fmla="*/ 48200 h 1178500"/>
              <a:gd name="connsiteX41" fmla="*/ 865260 w 2342751"/>
              <a:gd name="connsiteY41" fmla="*/ 111700 h 1178500"/>
              <a:gd name="connsiteX42" fmla="*/ 763660 w 2342751"/>
              <a:gd name="connsiteY42" fmla="*/ 111700 h 1178500"/>
              <a:gd name="connsiteX43" fmla="*/ 763660 w 2342751"/>
              <a:gd name="connsiteY43" fmla="*/ 111700 h 117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42751" h="1178500">
                <a:moveTo>
                  <a:pt x="852560" y="111700"/>
                </a:moveTo>
                <a:cubicBezTo>
                  <a:pt x="750960" y="115933"/>
                  <a:pt x="649190" y="117155"/>
                  <a:pt x="547760" y="124400"/>
                </a:cubicBezTo>
                <a:cubicBezTo>
                  <a:pt x="354855" y="138179"/>
                  <a:pt x="622801" y="129712"/>
                  <a:pt x="458860" y="162500"/>
                </a:cubicBezTo>
                <a:cubicBezTo>
                  <a:pt x="408874" y="172497"/>
                  <a:pt x="357260" y="170967"/>
                  <a:pt x="306460" y="175200"/>
                </a:cubicBezTo>
                <a:cubicBezTo>
                  <a:pt x="289527" y="179433"/>
                  <a:pt x="272219" y="182380"/>
                  <a:pt x="255660" y="187900"/>
                </a:cubicBezTo>
                <a:cubicBezTo>
                  <a:pt x="234033" y="195109"/>
                  <a:pt x="213506" y="205295"/>
                  <a:pt x="192160" y="213300"/>
                </a:cubicBezTo>
                <a:cubicBezTo>
                  <a:pt x="117413" y="241330"/>
                  <a:pt x="192461" y="206800"/>
                  <a:pt x="103260" y="251400"/>
                </a:cubicBezTo>
                <a:cubicBezTo>
                  <a:pt x="94793" y="276800"/>
                  <a:pt x="83111" y="301346"/>
                  <a:pt x="77860" y="327600"/>
                </a:cubicBezTo>
                <a:cubicBezTo>
                  <a:pt x="59289" y="420453"/>
                  <a:pt x="68213" y="369731"/>
                  <a:pt x="52460" y="480000"/>
                </a:cubicBezTo>
                <a:cubicBezTo>
                  <a:pt x="48227" y="543500"/>
                  <a:pt x="45522" y="607120"/>
                  <a:pt x="39760" y="670500"/>
                </a:cubicBezTo>
                <a:cubicBezTo>
                  <a:pt x="26229" y="819336"/>
                  <a:pt x="0" y="769322"/>
                  <a:pt x="39760" y="988000"/>
                </a:cubicBezTo>
                <a:cubicBezTo>
                  <a:pt x="43546" y="1008825"/>
                  <a:pt x="61599" y="1025249"/>
                  <a:pt x="77860" y="1038800"/>
                </a:cubicBezTo>
                <a:cubicBezTo>
                  <a:pt x="88144" y="1047370"/>
                  <a:pt x="103655" y="1046227"/>
                  <a:pt x="115960" y="1051500"/>
                </a:cubicBezTo>
                <a:cubicBezTo>
                  <a:pt x="133361" y="1058958"/>
                  <a:pt x="149182" y="1069869"/>
                  <a:pt x="166760" y="1076900"/>
                </a:cubicBezTo>
                <a:cubicBezTo>
                  <a:pt x="241100" y="1106636"/>
                  <a:pt x="234716" y="1099057"/>
                  <a:pt x="306460" y="1115000"/>
                </a:cubicBezTo>
                <a:cubicBezTo>
                  <a:pt x="323499" y="1118786"/>
                  <a:pt x="340008" y="1125046"/>
                  <a:pt x="357260" y="1127700"/>
                </a:cubicBezTo>
                <a:cubicBezTo>
                  <a:pt x="470228" y="1145080"/>
                  <a:pt x="514244" y="1139498"/>
                  <a:pt x="636660" y="1153100"/>
                </a:cubicBezTo>
                <a:cubicBezTo>
                  <a:pt x="696162" y="1159711"/>
                  <a:pt x="814460" y="1178500"/>
                  <a:pt x="814460" y="1178500"/>
                </a:cubicBezTo>
                <a:cubicBezTo>
                  <a:pt x="889310" y="1176421"/>
                  <a:pt x="1251428" y="1175947"/>
                  <a:pt x="1411360" y="1153100"/>
                </a:cubicBezTo>
                <a:cubicBezTo>
                  <a:pt x="1513326" y="1138533"/>
                  <a:pt x="1614639" y="1119704"/>
                  <a:pt x="1716160" y="1102300"/>
                </a:cubicBezTo>
                <a:cubicBezTo>
                  <a:pt x="1762810" y="1094303"/>
                  <a:pt x="1808765" y="1081610"/>
                  <a:pt x="1855860" y="1076900"/>
                </a:cubicBezTo>
                <a:lnTo>
                  <a:pt x="1982860" y="1064200"/>
                </a:lnTo>
                <a:cubicBezTo>
                  <a:pt x="2012493" y="1055733"/>
                  <a:pt x="2041625" y="1045258"/>
                  <a:pt x="2071760" y="1038800"/>
                </a:cubicBezTo>
                <a:cubicBezTo>
                  <a:pt x="2096297" y="1033542"/>
                  <a:pt x="2242865" y="1015824"/>
                  <a:pt x="2262260" y="1013400"/>
                </a:cubicBezTo>
                <a:cubicBezTo>
                  <a:pt x="2274960" y="1004933"/>
                  <a:pt x="2290825" y="999919"/>
                  <a:pt x="2300360" y="988000"/>
                </a:cubicBezTo>
                <a:cubicBezTo>
                  <a:pt x="2308723" y="977547"/>
                  <a:pt x="2311771" y="963225"/>
                  <a:pt x="2313060" y="949900"/>
                </a:cubicBezTo>
                <a:cubicBezTo>
                  <a:pt x="2324507" y="831617"/>
                  <a:pt x="2329993" y="712833"/>
                  <a:pt x="2338460" y="594300"/>
                </a:cubicBezTo>
                <a:cubicBezTo>
                  <a:pt x="2334227" y="573133"/>
                  <a:pt x="2334527" y="550525"/>
                  <a:pt x="2325760" y="530800"/>
                </a:cubicBezTo>
                <a:cubicBezTo>
                  <a:pt x="2317163" y="511458"/>
                  <a:pt x="2299963" y="497224"/>
                  <a:pt x="2287660" y="480000"/>
                </a:cubicBezTo>
                <a:cubicBezTo>
                  <a:pt x="2193065" y="347567"/>
                  <a:pt x="2342751" y="546110"/>
                  <a:pt x="2224160" y="403800"/>
                </a:cubicBezTo>
                <a:cubicBezTo>
                  <a:pt x="2214389" y="392074"/>
                  <a:pt x="2206850" y="378643"/>
                  <a:pt x="2198760" y="365700"/>
                </a:cubicBezTo>
                <a:cubicBezTo>
                  <a:pt x="2168335" y="317021"/>
                  <a:pt x="2159551" y="293675"/>
                  <a:pt x="2122560" y="251400"/>
                </a:cubicBezTo>
                <a:cubicBezTo>
                  <a:pt x="2106791" y="233378"/>
                  <a:pt x="2092295" y="212921"/>
                  <a:pt x="2071760" y="200600"/>
                </a:cubicBezTo>
                <a:cubicBezTo>
                  <a:pt x="2034815" y="178433"/>
                  <a:pt x="1927172" y="163085"/>
                  <a:pt x="1893960" y="149800"/>
                </a:cubicBezTo>
                <a:lnTo>
                  <a:pt x="1766960" y="99000"/>
                </a:lnTo>
                <a:cubicBezTo>
                  <a:pt x="1745793" y="90533"/>
                  <a:pt x="1725814" y="78071"/>
                  <a:pt x="1703460" y="73600"/>
                </a:cubicBezTo>
                <a:cubicBezTo>
                  <a:pt x="1385253" y="9959"/>
                  <a:pt x="1718031" y="75095"/>
                  <a:pt x="1500260" y="35500"/>
                </a:cubicBezTo>
                <a:cubicBezTo>
                  <a:pt x="1305009" y="0"/>
                  <a:pt x="1585099" y="47523"/>
                  <a:pt x="1360560" y="10100"/>
                </a:cubicBezTo>
                <a:cubicBezTo>
                  <a:pt x="1271660" y="14333"/>
                  <a:pt x="1182553" y="15409"/>
                  <a:pt x="1093860" y="22800"/>
                </a:cubicBezTo>
                <a:cubicBezTo>
                  <a:pt x="1080519" y="23912"/>
                  <a:pt x="1068828" y="32596"/>
                  <a:pt x="1055760" y="35500"/>
                </a:cubicBezTo>
                <a:cubicBezTo>
                  <a:pt x="1030623" y="41086"/>
                  <a:pt x="1004960" y="43967"/>
                  <a:pt x="979560" y="48200"/>
                </a:cubicBezTo>
                <a:cubicBezTo>
                  <a:pt x="956609" y="63500"/>
                  <a:pt x="904084" y="108171"/>
                  <a:pt x="865260" y="111700"/>
                </a:cubicBezTo>
                <a:cubicBezTo>
                  <a:pt x="831532" y="114766"/>
                  <a:pt x="797527" y="111700"/>
                  <a:pt x="763660" y="111700"/>
                </a:cubicBezTo>
                <a:lnTo>
                  <a:pt x="763660" y="111700"/>
                </a:ln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482549"/>
            <a:ext cx="9144000" cy="1375451"/>
          </a:xfrm>
          <a:prstGeom prst="rect">
            <a:avLst/>
          </a:prstGeom>
        </p:spPr>
      </p:pic>
      <p:sp>
        <p:nvSpPr>
          <p:cNvPr id="26" name="Down Arrow 25"/>
          <p:cNvSpPr/>
          <p:nvPr/>
        </p:nvSpPr>
        <p:spPr>
          <a:xfrm>
            <a:off x="4381500" y="4946650"/>
            <a:ext cx="279400" cy="685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996383"/>
            <a:ext cx="9067800" cy="17579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" y="2767013"/>
            <a:ext cx="9144000" cy="2163536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625600" y="3719513"/>
            <a:ext cx="622300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65298" y="4735513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19329" y="4735513"/>
            <a:ext cx="201168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653189" y="3719513"/>
            <a:ext cx="1463040" cy="0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284786" y="3719513"/>
            <a:ext cx="1722314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07100" y="4735513"/>
            <a:ext cx="2644855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39629" y="2144713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840329" y="2143125"/>
            <a:ext cx="373671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156201" y="2901558"/>
            <a:ext cx="374808" cy="335355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5156201" y="2462213"/>
            <a:ext cx="1261867" cy="0"/>
          </a:xfrm>
          <a:prstGeom prst="line">
            <a:avLst/>
          </a:prstGeom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662986" y="2462213"/>
            <a:ext cx="1230269" cy="1588"/>
          </a:xfrm>
          <a:prstGeom prst="line">
            <a:avLst/>
          </a:prstGeom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0" y="0"/>
            <a:ext cx="87382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Collect contributions in perturbation theory that are quadratic in J</a:t>
            </a:r>
            <a:r>
              <a:rPr lang="en-US" sz="2400" b="1" baseline="-25000" dirty="0" smtClean="0"/>
              <a:t>α</a:t>
            </a:r>
          </a:p>
          <a:p>
            <a:endParaRPr lang="en-US" sz="2400" b="1" baseline="-25000" dirty="0" smtClean="0"/>
          </a:p>
          <a:p>
            <a:r>
              <a:rPr lang="en-US" sz="2400" b="1" dirty="0" smtClean="0"/>
              <a:t>Second-order treatment:</a:t>
            </a:r>
            <a:endParaRPr lang="en-US" sz="2400" b="1" dirty="0"/>
          </a:p>
        </p:txBody>
      </p:sp>
      <p:sp>
        <p:nvSpPr>
          <p:cNvPr id="19" name="Freeform 18"/>
          <p:cNvSpPr/>
          <p:nvPr/>
        </p:nvSpPr>
        <p:spPr>
          <a:xfrm>
            <a:off x="2705100" y="1562954"/>
            <a:ext cx="597508" cy="723046"/>
          </a:xfrm>
          <a:custGeom>
            <a:avLst/>
            <a:gdLst>
              <a:gd name="connsiteX0" fmla="*/ 330200 w 597508"/>
              <a:gd name="connsiteY0" fmla="*/ 37246 h 723046"/>
              <a:gd name="connsiteX1" fmla="*/ 241300 w 597508"/>
              <a:gd name="connsiteY1" fmla="*/ 49946 h 723046"/>
              <a:gd name="connsiteX2" fmla="*/ 139700 w 597508"/>
              <a:gd name="connsiteY2" fmla="*/ 151546 h 723046"/>
              <a:gd name="connsiteX3" fmla="*/ 88900 w 597508"/>
              <a:gd name="connsiteY3" fmla="*/ 202346 h 723046"/>
              <a:gd name="connsiteX4" fmla="*/ 50800 w 597508"/>
              <a:gd name="connsiteY4" fmla="*/ 240446 h 723046"/>
              <a:gd name="connsiteX5" fmla="*/ 25400 w 597508"/>
              <a:gd name="connsiteY5" fmla="*/ 291246 h 723046"/>
              <a:gd name="connsiteX6" fmla="*/ 0 w 597508"/>
              <a:gd name="connsiteY6" fmla="*/ 392846 h 723046"/>
              <a:gd name="connsiteX7" fmla="*/ 25400 w 597508"/>
              <a:gd name="connsiteY7" fmla="*/ 621446 h 723046"/>
              <a:gd name="connsiteX8" fmla="*/ 38100 w 597508"/>
              <a:gd name="connsiteY8" fmla="*/ 659546 h 723046"/>
              <a:gd name="connsiteX9" fmla="*/ 76200 w 597508"/>
              <a:gd name="connsiteY9" fmla="*/ 697646 h 723046"/>
              <a:gd name="connsiteX10" fmla="*/ 152400 w 597508"/>
              <a:gd name="connsiteY10" fmla="*/ 723046 h 723046"/>
              <a:gd name="connsiteX11" fmla="*/ 381000 w 597508"/>
              <a:gd name="connsiteY11" fmla="*/ 710346 h 723046"/>
              <a:gd name="connsiteX12" fmla="*/ 419100 w 597508"/>
              <a:gd name="connsiteY12" fmla="*/ 684946 h 723046"/>
              <a:gd name="connsiteX13" fmla="*/ 469900 w 597508"/>
              <a:gd name="connsiteY13" fmla="*/ 659546 h 723046"/>
              <a:gd name="connsiteX14" fmla="*/ 508000 w 597508"/>
              <a:gd name="connsiteY14" fmla="*/ 634146 h 723046"/>
              <a:gd name="connsiteX15" fmla="*/ 584200 w 597508"/>
              <a:gd name="connsiteY15" fmla="*/ 557946 h 723046"/>
              <a:gd name="connsiteX16" fmla="*/ 596900 w 597508"/>
              <a:gd name="connsiteY16" fmla="*/ 519846 h 723046"/>
              <a:gd name="connsiteX17" fmla="*/ 571500 w 597508"/>
              <a:gd name="connsiteY17" fmla="*/ 278546 h 723046"/>
              <a:gd name="connsiteX18" fmla="*/ 558800 w 597508"/>
              <a:gd name="connsiteY18" fmla="*/ 240446 h 723046"/>
              <a:gd name="connsiteX19" fmla="*/ 533400 w 597508"/>
              <a:gd name="connsiteY19" fmla="*/ 202346 h 723046"/>
              <a:gd name="connsiteX20" fmla="*/ 508000 w 597508"/>
              <a:gd name="connsiteY20" fmla="*/ 151546 h 723046"/>
              <a:gd name="connsiteX21" fmla="*/ 469900 w 597508"/>
              <a:gd name="connsiteY21" fmla="*/ 138846 h 723046"/>
              <a:gd name="connsiteX22" fmla="*/ 406400 w 597508"/>
              <a:gd name="connsiteY22" fmla="*/ 62646 h 723046"/>
              <a:gd name="connsiteX23" fmla="*/ 330200 w 597508"/>
              <a:gd name="connsiteY23" fmla="*/ 11846 h 723046"/>
              <a:gd name="connsiteX24" fmla="*/ 279400 w 597508"/>
              <a:gd name="connsiteY24" fmla="*/ 24546 h 723046"/>
              <a:gd name="connsiteX25" fmla="*/ 279400 w 597508"/>
              <a:gd name="connsiteY25" fmla="*/ 24546 h 72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97508" h="723046">
                <a:moveTo>
                  <a:pt x="330200" y="37246"/>
                </a:moveTo>
                <a:cubicBezTo>
                  <a:pt x="300567" y="41479"/>
                  <a:pt x="266968" y="34545"/>
                  <a:pt x="241300" y="49946"/>
                </a:cubicBezTo>
                <a:cubicBezTo>
                  <a:pt x="200231" y="74588"/>
                  <a:pt x="173567" y="117679"/>
                  <a:pt x="139700" y="151546"/>
                </a:cubicBezTo>
                <a:lnTo>
                  <a:pt x="88900" y="202346"/>
                </a:lnTo>
                <a:cubicBezTo>
                  <a:pt x="76200" y="215046"/>
                  <a:pt x="58832" y="224382"/>
                  <a:pt x="50800" y="240446"/>
                </a:cubicBezTo>
                <a:cubicBezTo>
                  <a:pt x="42333" y="257379"/>
                  <a:pt x="32858" y="273845"/>
                  <a:pt x="25400" y="291246"/>
                </a:cubicBezTo>
                <a:cubicBezTo>
                  <a:pt x="10755" y="325417"/>
                  <a:pt x="7454" y="355575"/>
                  <a:pt x="0" y="392846"/>
                </a:cubicBezTo>
                <a:cubicBezTo>
                  <a:pt x="8467" y="469046"/>
                  <a:pt x="14557" y="545548"/>
                  <a:pt x="25400" y="621446"/>
                </a:cubicBezTo>
                <a:cubicBezTo>
                  <a:pt x="27293" y="634698"/>
                  <a:pt x="30674" y="648407"/>
                  <a:pt x="38100" y="659546"/>
                </a:cubicBezTo>
                <a:cubicBezTo>
                  <a:pt x="48063" y="674490"/>
                  <a:pt x="60500" y="688924"/>
                  <a:pt x="76200" y="697646"/>
                </a:cubicBezTo>
                <a:cubicBezTo>
                  <a:pt x="99605" y="710649"/>
                  <a:pt x="152400" y="723046"/>
                  <a:pt x="152400" y="723046"/>
                </a:cubicBezTo>
                <a:cubicBezTo>
                  <a:pt x="228600" y="718813"/>
                  <a:pt x="305450" y="721139"/>
                  <a:pt x="381000" y="710346"/>
                </a:cubicBezTo>
                <a:cubicBezTo>
                  <a:pt x="396110" y="708187"/>
                  <a:pt x="405848" y="692519"/>
                  <a:pt x="419100" y="684946"/>
                </a:cubicBezTo>
                <a:cubicBezTo>
                  <a:pt x="435538" y="675553"/>
                  <a:pt x="453462" y="668939"/>
                  <a:pt x="469900" y="659546"/>
                </a:cubicBezTo>
                <a:cubicBezTo>
                  <a:pt x="483152" y="651973"/>
                  <a:pt x="496592" y="644287"/>
                  <a:pt x="508000" y="634146"/>
                </a:cubicBezTo>
                <a:cubicBezTo>
                  <a:pt x="534848" y="610281"/>
                  <a:pt x="584200" y="557946"/>
                  <a:pt x="584200" y="557946"/>
                </a:cubicBezTo>
                <a:cubicBezTo>
                  <a:pt x="588433" y="545246"/>
                  <a:pt x="597508" y="533219"/>
                  <a:pt x="596900" y="519846"/>
                </a:cubicBezTo>
                <a:cubicBezTo>
                  <a:pt x="593228" y="439052"/>
                  <a:pt x="582428" y="358682"/>
                  <a:pt x="571500" y="278546"/>
                </a:cubicBezTo>
                <a:cubicBezTo>
                  <a:pt x="569691" y="265282"/>
                  <a:pt x="564787" y="252420"/>
                  <a:pt x="558800" y="240446"/>
                </a:cubicBezTo>
                <a:cubicBezTo>
                  <a:pt x="551974" y="226794"/>
                  <a:pt x="540973" y="215598"/>
                  <a:pt x="533400" y="202346"/>
                </a:cubicBezTo>
                <a:cubicBezTo>
                  <a:pt x="524007" y="185908"/>
                  <a:pt x="521387" y="164933"/>
                  <a:pt x="508000" y="151546"/>
                </a:cubicBezTo>
                <a:cubicBezTo>
                  <a:pt x="498534" y="142080"/>
                  <a:pt x="482600" y="143079"/>
                  <a:pt x="469900" y="138846"/>
                </a:cubicBezTo>
                <a:cubicBezTo>
                  <a:pt x="446163" y="43899"/>
                  <a:pt x="479802" y="123815"/>
                  <a:pt x="406400" y="62646"/>
                </a:cubicBezTo>
                <a:cubicBezTo>
                  <a:pt x="331224" y="0"/>
                  <a:pt x="441657" y="39710"/>
                  <a:pt x="330200" y="11846"/>
                </a:cubicBezTo>
                <a:lnTo>
                  <a:pt x="279400" y="24546"/>
                </a:lnTo>
                <a:lnTo>
                  <a:pt x="279400" y="24546"/>
                </a:ln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385633" y="1638300"/>
            <a:ext cx="596449" cy="648609"/>
          </a:xfrm>
          <a:custGeom>
            <a:avLst/>
            <a:gdLst>
              <a:gd name="connsiteX0" fmla="*/ 211767 w 596449"/>
              <a:gd name="connsiteY0" fmla="*/ 0 h 648609"/>
              <a:gd name="connsiteX1" fmla="*/ 59367 w 596449"/>
              <a:gd name="connsiteY1" fmla="*/ 25400 h 648609"/>
              <a:gd name="connsiteX2" fmla="*/ 21267 w 596449"/>
              <a:gd name="connsiteY2" fmla="*/ 50800 h 648609"/>
              <a:gd name="connsiteX3" fmla="*/ 21267 w 596449"/>
              <a:gd name="connsiteY3" fmla="*/ 419100 h 648609"/>
              <a:gd name="connsiteX4" fmla="*/ 33967 w 596449"/>
              <a:gd name="connsiteY4" fmla="*/ 457200 h 648609"/>
              <a:gd name="connsiteX5" fmla="*/ 72067 w 596449"/>
              <a:gd name="connsiteY5" fmla="*/ 495300 h 648609"/>
              <a:gd name="connsiteX6" fmla="*/ 84767 w 596449"/>
              <a:gd name="connsiteY6" fmla="*/ 533400 h 648609"/>
              <a:gd name="connsiteX7" fmla="*/ 160967 w 596449"/>
              <a:gd name="connsiteY7" fmla="*/ 571500 h 648609"/>
              <a:gd name="connsiteX8" fmla="*/ 199067 w 596449"/>
              <a:gd name="connsiteY8" fmla="*/ 609600 h 648609"/>
              <a:gd name="connsiteX9" fmla="*/ 237167 w 596449"/>
              <a:gd name="connsiteY9" fmla="*/ 622300 h 648609"/>
              <a:gd name="connsiteX10" fmla="*/ 275267 w 596449"/>
              <a:gd name="connsiteY10" fmla="*/ 647700 h 648609"/>
              <a:gd name="connsiteX11" fmla="*/ 453067 w 596449"/>
              <a:gd name="connsiteY11" fmla="*/ 635000 h 648609"/>
              <a:gd name="connsiteX12" fmla="*/ 516567 w 596449"/>
              <a:gd name="connsiteY12" fmla="*/ 558800 h 648609"/>
              <a:gd name="connsiteX13" fmla="*/ 567367 w 596449"/>
              <a:gd name="connsiteY13" fmla="*/ 546100 h 648609"/>
              <a:gd name="connsiteX14" fmla="*/ 592767 w 596449"/>
              <a:gd name="connsiteY14" fmla="*/ 508000 h 648609"/>
              <a:gd name="connsiteX15" fmla="*/ 580067 w 596449"/>
              <a:gd name="connsiteY15" fmla="*/ 254000 h 648609"/>
              <a:gd name="connsiteX16" fmla="*/ 529267 w 596449"/>
              <a:gd name="connsiteY16" fmla="*/ 177800 h 648609"/>
              <a:gd name="connsiteX17" fmla="*/ 453067 w 596449"/>
              <a:gd name="connsiteY17" fmla="*/ 127000 h 648609"/>
              <a:gd name="connsiteX18" fmla="*/ 414967 w 596449"/>
              <a:gd name="connsiteY18" fmla="*/ 101600 h 648609"/>
              <a:gd name="connsiteX19" fmla="*/ 287967 w 596449"/>
              <a:gd name="connsiteY19" fmla="*/ 63500 h 648609"/>
              <a:gd name="connsiteX20" fmla="*/ 173667 w 596449"/>
              <a:gd name="connsiteY20" fmla="*/ 25400 h 648609"/>
              <a:gd name="connsiteX21" fmla="*/ 135567 w 596449"/>
              <a:gd name="connsiteY21" fmla="*/ 0 h 648609"/>
              <a:gd name="connsiteX22" fmla="*/ 135567 w 596449"/>
              <a:gd name="connsiteY22" fmla="*/ 0 h 64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96449" h="648609">
                <a:moveTo>
                  <a:pt x="211767" y="0"/>
                </a:moveTo>
                <a:cubicBezTo>
                  <a:pt x="175551" y="4024"/>
                  <a:pt x="101920" y="4124"/>
                  <a:pt x="59367" y="25400"/>
                </a:cubicBezTo>
                <a:cubicBezTo>
                  <a:pt x="45715" y="32226"/>
                  <a:pt x="33967" y="42333"/>
                  <a:pt x="21267" y="50800"/>
                </a:cubicBezTo>
                <a:cubicBezTo>
                  <a:pt x="0" y="220939"/>
                  <a:pt x="498" y="169873"/>
                  <a:pt x="21267" y="419100"/>
                </a:cubicBezTo>
                <a:cubicBezTo>
                  <a:pt x="22379" y="432441"/>
                  <a:pt x="26541" y="446061"/>
                  <a:pt x="33967" y="457200"/>
                </a:cubicBezTo>
                <a:cubicBezTo>
                  <a:pt x="43930" y="472144"/>
                  <a:pt x="59367" y="482600"/>
                  <a:pt x="72067" y="495300"/>
                </a:cubicBezTo>
                <a:cubicBezTo>
                  <a:pt x="76300" y="508000"/>
                  <a:pt x="76404" y="522947"/>
                  <a:pt x="84767" y="533400"/>
                </a:cubicBezTo>
                <a:cubicBezTo>
                  <a:pt x="102672" y="555781"/>
                  <a:pt x="135868" y="563134"/>
                  <a:pt x="160967" y="571500"/>
                </a:cubicBezTo>
                <a:cubicBezTo>
                  <a:pt x="173667" y="584200"/>
                  <a:pt x="184123" y="599637"/>
                  <a:pt x="199067" y="609600"/>
                </a:cubicBezTo>
                <a:cubicBezTo>
                  <a:pt x="210206" y="617026"/>
                  <a:pt x="225193" y="616313"/>
                  <a:pt x="237167" y="622300"/>
                </a:cubicBezTo>
                <a:cubicBezTo>
                  <a:pt x="250819" y="629126"/>
                  <a:pt x="262567" y="639233"/>
                  <a:pt x="275267" y="647700"/>
                </a:cubicBezTo>
                <a:cubicBezTo>
                  <a:pt x="334534" y="643467"/>
                  <a:pt x="395229" y="648609"/>
                  <a:pt x="453067" y="635000"/>
                </a:cubicBezTo>
                <a:cubicBezTo>
                  <a:pt x="495671" y="624975"/>
                  <a:pt x="486549" y="578812"/>
                  <a:pt x="516567" y="558800"/>
                </a:cubicBezTo>
                <a:cubicBezTo>
                  <a:pt x="531090" y="549118"/>
                  <a:pt x="550434" y="550333"/>
                  <a:pt x="567367" y="546100"/>
                </a:cubicBezTo>
                <a:cubicBezTo>
                  <a:pt x="575834" y="533400"/>
                  <a:pt x="592104" y="523249"/>
                  <a:pt x="592767" y="508000"/>
                </a:cubicBezTo>
                <a:cubicBezTo>
                  <a:pt x="596449" y="423308"/>
                  <a:pt x="596076" y="337247"/>
                  <a:pt x="580067" y="254000"/>
                </a:cubicBezTo>
                <a:cubicBezTo>
                  <a:pt x="574302" y="224022"/>
                  <a:pt x="554667" y="194733"/>
                  <a:pt x="529267" y="177800"/>
                </a:cubicBezTo>
                <a:lnTo>
                  <a:pt x="453067" y="127000"/>
                </a:lnTo>
                <a:cubicBezTo>
                  <a:pt x="440367" y="118533"/>
                  <a:pt x="429775" y="105302"/>
                  <a:pt x="414967" y="101600"/>
                </a:cubicBezTo>
                <a:cubicBezTo>
                  <a:pt x="338192" y="82406"/>
                  <a:pt x="380726" y="94420"/>
                  <a:pt x="287967" y="63500"/>
                </a:cubicBezTo>
                <a:lnTo>
                  <a:pt x="173667" y="25400"/>
                </a:lnTo>
                <a:cubicBezTo>
                  <a:pt x="131551" y="11361"/>
                  <a:pt x="135567" y="26087"/>
                  <a:pt x="135567" y="0"/>
                </a:cubicBezTo>
                <a:lnTo>
                  <a:pt x="135567" y="0"/>
                </a:ln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3429" y="5095649"/>
            <a:ext cx="5207000" cy="1752600"/>
          </a:xfrm>
          <a:prstGeom prst="rect">
            <a:avLst/>
          </a:prstGeom>
        </p:spPr>
      </p:pic>
      <p:sp>
        <p:nvSpPr>
          <p:cNvPr id="26" name="Down Arrow 25"/>
          <p:cNvSpPr/>
          <p:nvPr/>
        </p:nvSpPr>
        <p:spPr>
          <a:xfrm>
            <a:off x="4533900" y="2462213"/>
            <a:ext cx="279400" cy="283464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622550" y="514350"/>
            <a:ext cx="3213100" cy="4699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800" y="1212850"/>
            <a:ext cx="9144000" cy="11493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800" y="2578100"/>
            <a:ext cx="5983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Depends on: harmonic force field, geometry, cubic force field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4335</TotalTime>
  <Words>1398</Words>
  <Application>Microsoft Macintosh PowerPoint</Application>
  <PresentationFormat>On-screen Show (4:3)</PresentationFormat>
  <Paragraphs>351</Paragraphs>
  <Slides>59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</vt:vector>
  </TitlesOfParts>
  <Company>The University of Texas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 2004 Test Drive User</dc:creator>
  <cp:lastModifiedBy>Office 2004 Test Drive User</cp:lastModifiedBy>
  <cp:revision>7</cp:revision>
  <dcterms:created xsi:type="dcterms:W3CDTF">2010-12-13T10:18:59Z</dcterms:created>
  <dcterms:modified xsi:type="dcterms:W3CDTF">2010-12-14T10:58:11Z</dcterms:modified>
</cp:coreProperties>
</file>