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56" r:id="rId2"/>
    <p:sldId id="257" r:id="rId3"/>
    <p:sldId id="273" r:id="rId4"/>
    <p:sldId id="315" r:id="rId5"/>
    <p:sldId id="345" r:id="rId6"/>
    <p:sldId id="275" r:id="rId7"/>
    <p:sldId id="277" r:id="rId8"/>
    <p:sldId id="300" r:id="rId9"/>
    <p:sldId id="299" r:id="rId10"/>
    <p:sldId id="348" r:id="rId11"/>
    <p:sldId id="316" r:id="rId12"/>
    <p:sldId id="353" r:id="rId13"/>
    <p:sldId id="319" r:id="rId14"/>
    <p:sldId id="344" r:id="rId15"/>
    <p:sldId id="347" r:id="rId16"/>
    <p:sldId id="320" r:id="rId17"/>
    <p:sldId id="317" r:id="rId18"/>
    <p:sldId id="322" r:id="rId19"/>
    <p:sldId id="335" r:id="rId20"/>
    <p:sldId id="334" r:id="rId21"/>
    <p:sldId id="333" r:id="rId22"/>
    <p:sldId id="351" r:id="rId23"/>
    <p:sldId id="365" r:id="rId24"/>
    <p:sldId id="259" r:id="rId25"/>
    <p:sldId id="269" r:id="rId26"/>
    <p:sldId id="352" r:id="rId27"/>
    <p:sldId id="261" r:id="rId28"/>
    <p:sldId id="262" r:id="rId29"/>
    <p:sldId id="327" r:id="rId30"/>
    <p:sldId id="363" r:id="rId31"/>
    <p:sldId id="364" r:id="rId32"/>
    <p:sldId id="293" r:id="rId33"/>
    <p:sldId id="328" r:id="rId34"/>
    <p:sldId id="360" r:id="rId35"/>
    <p:sldId id="362" r:id="rId36"/>
    <p:sldId id="349" r:id="rId37"/>
    <p:sldId id="354" r:id="rId38"/>
    <p:sldId id="301" r:id="rId39"/>
    <p:sldId id="305" r:id="rId40"/>
    <p:sldId id="323" r:id="rId41"/>
    <p:sldId id="306" r:id="rId42"/>
    <p:sldId id="303" r:id="rId43"/>
    <p:sldId id="324" r:id="rId44"/>
    <p:sldId id="339" r:id="rId45"/>
    <p:sldId id="340" r:id="rId46"/>
    <p:sldId id="341" r:id="rId47"/>
    <p:sldId id="326" r:id="rId48"/>
    <p:sldId id="337" r:id="rId49"/>
    <p:sldId id="325" r:id="rId50"/>
    <p:sldId id="358" r:id="rId51"/>
    <p:sldId id="359" r:id="rId52"/>
    <p:sldId id="368" r:id="rId53"/>
    <p:sldId id="33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53"/>
    <a:srgbClr val="52DD05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000" autoAdjust="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629CC-9C21-4929-A108-2C471B172B98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E4E88-88DB-44D5-BF10-483B0B7CF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QS: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Ewald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Martyna</a:t>
            </a:r>
            <a:r>
              <a:rPr lang="en-US" baseline="0" dirty="0" smtClean="0"/>
              <a:t>-Tuckerman (MT), </a:t>
            </a:r>
            <a:r>
              <a:rPr lang="en-US" baseline="0" dirty="0" err="1" smtClean="0"/>
              <a:t>Multipole</a:t>
            </a:r>
            <a:r>
              <a:rPr lang="en-US" baseline="0" dirty="0" smtClean="0"/>
              <a:t>, </a:t>
            </a:r>
            <a:r>
              <a:rPr lang="en-US" baseline="0" dirty="0" smtClean="0"/>
              <a:t>Wavelet to solve Poisson’s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DOAS = Differential Optical</a:t>
            </a:r>
            <a:r>
              <a:rPr lang="en-US" baseline="0" dirty="0" smtClean="0"/>
              <a:t> Absorption Spectroscopy, API =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Atmospheric Pressure Ionization Mass Spectrometry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1200" dirty="0" smtClean="0">
                <a:latin typeface="Times New Roman" pitchFamily="18" charset="0"/>
              </a:rPr>
              <a:t>47 Gas Species</a:t>
            </a:r>
          </a:p>
          <a:p>
            <a:pPr eaLnBrk="0" hangingPunct="0">
              <a:defRPr/>
            </a:pPr>
            <a:r>
              <a:rPr lang="en-US" sz="1200" dirty="0" smtClean="0">
                <a:latin typeface="Times New Roman" pitchFamily="18" charset="0"/>
              </a:rPr>
              <a:t>152 Aerosols: 19 species, 8 sizes</a:t>
            </a:r>
          </a:p>
          <a:p>
            <a:pPr eaLnBrk="0" hangingPunct="0">
              <a:defRPr/>
            </a:pPr>
            <a:r>
              <a:rPr lang="en-US" sz="1200" dirty="0" smtClean="0">
                <a:latin typeface="Times New Roman" pitchFamily="18" charset="0"/>
              </a:rPr>
              <a:t>125 Reactions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4E88-88DB-44D5-BF10-483B0B7CF5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8B2886-033A-4279-A4B1-F150043BBAD6}" type="datetimeFigureOut">
              <a:rPr lang="en-US" smtClean="0"/>
              <a:pPr/>
              <a:t>12/31/2010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62D287-26FB-4066-8E44-5430DDD1F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package" Target="../embeddings/Microsoft_Office_Word_Document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Word_Document2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Document3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Office_Word_Document4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Office_Word_Document5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Word_Document6.doc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Microsoft_Office_Word_Document8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Office_Word_Document9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package" Target="../embeddings/Microsoft_Office_Word_Document10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.bin"/><Relationship Id="rId5" Type="http://schemas.openxmlformats.org/officeDocument/2006/relationships/package" Target="../embeddings/Microsoft_Office_Word_Document12.docx"/><Relationship Id="rId4" Type="http://schemas.openxmlformats.org/officeDocument/2006/relationships/package" Target="../embeddings/Microsoft_Office_Word_Document11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Microsoft_Office_Word_Document14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nna\Desktop\IRC_n2o4_silica.wmv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alc\data\water_IRC_yksi_NEW(1).wmv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alc\data\water_IRC_kaksi.wmv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0" y="2743200"/>
            <a:ext cx="10134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Arial" pitchFamily="34" charset="0"/>
              </a:rPr>
              <a:t>Heterogeneous Surface Reactions            in the Troposphere:</a:t>
            </a:r>
            <a:br>
              <a:rPr lang="en-US" dirty="0" smtClean="0">
                <a:latin typeface="Helvetica" pitchFamily="34" charset="0"/>
                <a:cs typeface="Arial" pitchFamily="34" charset="0"/>
              </a:rPr>
            </a:br>
            <a:r>
              <a:rPr lang="en-US" sz="3100" dirty="0" err="1" smtClean="0">
                <a:latin typeface="Helvetica" pitchFamily="34" charset="0"/>
                <a:cs typeface="Arial" pitchFamily="34" charset="0"/>
              </a:rPr>
              <a:t>Isomerization</a:t>
            </a:r>
            <a:r>
              <a:rPr lang="en-US" sz="3100" dirty="0" smtClean="0">
                <a:latin typeface="Helvetica" pitchFamily="34" charset="0"/>
                <a:cs typeface="Arial" pitchFamily="34" charset="0"/>
              </a:rPr>
              <a:t> and Ionization of N</a:t>
            </a:r>
            <a:r>
              <a:rPr lang="en-US" sz="3100" baseline="-25000" dirty="0" smtClean="0">
                <a:latin typeface="Helvetica" pitchFamily="34" charset="0"/>
                <a:cs typeface="Arial" pitchFamily="34" charset="0"/>
              </a:rPr>
              <a:t>2</a:t>
            </a:r>
            <a:r>
              <a:rPr lang="en-US" sz="3100" dirty="0" smtClean="0">
                <a:latin typeface="Helvetica" pitchFamily="34" charset="0"/>
                <a:cs typeface="Arial" pitchFamily="34" charset="0"/>
              </a:rPr>
              <a:t>O</a:t>
            </a:r>
            <a:r>
              <a:rPr lang="en-US" sz="3100" baseline="-25000" dirty="0" smtClean="0">
                <a:latin typeface="Helvetica" pitchFamily="34" charset="0"/>
                <a:cs typeface="Arial" pitchFamily="34" charset="0"/>
              </a:rPr>
              <a:t>4</a:t>
            </a:r>
            <a:r>
              <a:rPr lang="en-US" sz="3100" dirty="0" smtClean="0">
                <a:latin typeface="Helvetica" pitchFamily="34" charset="0"/>
                <a:cs typeface="Arial" pitchFamily="34" charset="0"/>
              </a:rPr>
              <a:t> </a:t>
            </a:r>
            <a:br>
              <a:rPr lang="en-US" sz="3100" dirty="0" smtClean="0">
                <a:latin typeface="Helvetica" pitchFamily="34" charset="0"/>
                <a:cs typeface="Arial" pitchFamily="34" charset="0"/>
              </a:rPr>
            </a:br>
            <a:r>
              <a:rPr lang="en-US" sz="3100" dirty="0" smtClean="0">
                <a:latin typeface="Helvetica" pitchFamily="34" charset="0"/>
                <a:cs typeface="Arial" pitchFamily="34" charset="0"/>
              </a:rPr>
              <a:t>on ice and silica particles</a:t>
            </a:r>
            <a:endParaRPr lang="en-US" sz="3100" dirty="0">
              <a:latin typeface="Helvetica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748712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Helvetica" pitchFamily="34" charset="0"/>
                <a:cs typeface="Arial" pitchFamily="34" charset="0"/>
              </a:rPr>
              <a:t>Hanna </a:t>
            </a:r>
            <a:r>
              <a:rPr lang="en-US" sz="2400" dirty="0" err="1" smtClean="0">
                <a:latin typeface="Helvetica" pitchFamily="34" charset="0"/>
                <a:cs typeface="Arial" pitchFamily="34" charset="0"/>
              </a:rPr>
              <a:t>Lignell</a:t>
            </a:r>
            <a:endParaRPr lang="en-US" sz="2400" dirty="0" smtClean="0">
              <a:latin typeface="Helvetica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Helvetica" pitchFamily="34" charset="0"/>
                <a:cs typeface="Arial" pitchFamily="34" charset="0"/>
              </a:rPr>
              <a:t>Winter School in Theoretical Chemistry</a:t>
            </a:r>
          </a:p>
          <a:p>
            <a:r>
              <a:rPr lang="en-US" sz="2400" dirty="0" smtClean="0">
                <a:latin typeface="Helvetica" pitchFamily="34" charset="0"/>
                <a:cs typeface="Arial" pitchFamily="34" charset="0"/>
              </a:rPr>
              <a:t>December 15, 2010</a:t>
            </a:r>
          </a:p>
          <a:p>
            <a:r>
              <a:rPr lang="en-US" sz="2400" dirty="0" smtClean="0">
                <a:latin typeface="Helvetica" pitchFamily="34" charset="0"/>
                <a:cs typeface="Arial" pitchFamily="34" charset="0"/>
              </a:rPr>
              <a:t>University of Helsinki, Finland</a:t>
            </a:r>
            <a:endParaRPr lang="en-US" sz="2400" dirty="0">
              <a:latin typeface="Helvetica" pitchFamily="34" charset="0"/>
              <a:cs typeface="Arial" pitchFamily="34" charset="0"/>
            </a:endParaRPr>
          </a:p>
        </p:txBody>
      </p:sp>
      <p:pic>
        <p:nvPicPr>
          <p:cNvPr id="4" name="Picture 23" descr="logo_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622425" cy="143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500" y="4876800"/>
          <a:ext cx="1866900" cy="1786062"/>
        </p:xfrm>
        <a:graphic>
          <a:graphicData uri="http://schemas.openxmlformats.org/presentationml/2006/ole">
            <p:oleObj spid="_x0000_s1026" name="CorelDRAW" r:id="rId4" imgW="3641955" imgH="348520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sz="2000" dirty="0" smtClean="0"/>
              <a:t>Ion-Enhanced Interfacial Chemistry on Aqueous </a:t>
            </a:r>
            <a:r>
              <a:rPr lang="en-US" sz="2000" dirty="0" err="1" smtClean="0"/>
              <a:t>NaCl</a:t>
            </a:r>
            <a:r>
              <a:rPr lang="en-US" sz="2000" dirty="0" smtClean="0"/>
              <a:t> Aerosols</a:t>
            </a:r>
          </a:p>
          <a:p>
            <a:pPr lvl="1"/>
            <a:r>
              <a:rPr lang="en-US" sz="1600" dirty="0" smtClean="0"/>
              <a:t>E. M. </a:t>
            </a:r>
            <a:r>
              <a:rPr lang="en-US" sz="1600" dirty="0" err="1" smtClean="0"/>
              <a:t>Knipping</a:t>
            </a:r>
            <a:r>
              <a:rPr lang="en-US" sz="1600" dirty="0" smtClean="0"/>
              <a:t>, M. J. </a:t>
            </a:r>
            <a:r>
              <a:rPr lang="en-US" sz="1600" dirty="0" err="1" smtClean="0"/>
              <a:t>Lakin</a:t>
            </a:r>
            <a:r>
              <a:rPr lang="en-US" sz="1600" dirty="0" smtClean="0"/>
              <a:t>, K. L. Foster, P. </a:t>
            </a:r>
            <a:r>
              <a:rPr lang="en-US" sz="1600" dirty="0" err="1" smtClean="0"/>
              <a:t>Jungwirth</a:t>
            </a:r>
            <a:r>
              <a:rPr lang="en-US" sz="1600" dirty="0" smtClean="0"/>
              <a:t>, D. J. Tobias, R. B. Gerber, D. </a:t>
            </a:r>
            <a:r>
              <a:rPr lang="en-US" sz="1600" dirty="0" err="1" smtClean="0"/>
              <a:t>Dabdub</a:t>
            </a:r>
            <a:r>
              <a:rPr lang="en-US" sz="1600" dirty="0" smtClean="0"/>
              <a:t>, and B. J. Finlayson-Pitts, Science, 288, 301 (2000)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A combination of experimental, molecular dynamics, and kinetics modeling studies </a:t>
            </a:r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267200" y="3657600"/>
            <a:ext cx="0" cy="2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586855" y="4361827"/>
            <a:ext cx="0" cy="2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200400"/>
            <a:ext cx="3124200" cy="3429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sz="2000" dirty="0" smtClean="0"/>
              <a:t>Ion-Enhanced Interfacial Chemistry on Aqueous </a:t>
            </a:r>
            <a:r>
              <a:rPr lang="en-US" sz="2000" dirty="0" err="1" smtClean="0"/>
              <a:t>NaCl</a:t>
            </a:r>
            <a:r>
              <a:rPr lang="en-US" sz="2000" dirty="0" smtClean="0"/>
              <a:t> Aerosols</a:t>
            </a:r>
          </a:p>
          <a:p>
            <a:pPr lvl="1"/>
            <a:r>
              <a:rPr lang="en-US" sz="1600" dirty="0" smtClean="0"/>
              <a:t>E. M. </a:t>
            </a:r>
            <a:r>
              <a:rPr lang="en-US" sz="1600" dirty="0" err="1" smtClean="0"/>
              <a:t>Knipping</a:t>
            </a:r>
            <a:r>
              <a:rPr lang="en-US" sz="1600" dirty="0" smtClean="0"/>
              <a:t>, M. J. </a:t>
            </a:r>
            <a:r>
              <a:rPr lang="en-US" sz="1600" dirty="0" err="1" smtClean="0"/>
              <a:t>Lakin</a:t>
            </a:r>
            <a:r>
              <a:rPr lang="en-US" sz="1600" dirty="0" smtClean="0"/>
              <a:t>, K. L. Foster, P. </a:t>
            </a:r>
            <a:r>
              <a:rPr lang="en-US" sz="1600" dirty="0" err="1" smtClean="0"/>
              <a:t>Jungwirth</a:t>
            </a:r>
            <a:r>
              <a:rPr lang="en-US" sz="1600" dirty="0" smtClean="0"/>
              <a:t>, D. J. Tobias, R. B. Gerber, D. </a:t>
            </a:r>
            <a:r>
              <a:rPr lang="en-US" sz="1600" dirty="0" err="1" smtClean="0"/>
              <a:t>Dabdub</a:t>
            </a:r>
            <a:r>
              <a:rPr lang="en-US" sz="1600" dirty="0" smtClean="0"/>
              <a:t>, and B. J. Finlayson-Pitts, Science, 288, 301 (2000)</a:t>
            </a:r>
          </a:p>
          <a:p>
            <a:pPr lvl="1"/>
            <a:endParaRPr lang="en-US" sz="900" dirty="0" smtClean="0"/>
          </a:p>
          <a:p>
            <a:r>
              <a:rPr lang="en-US" sz="2000" dirty="0" smtClean="0"/>
              <a:t>In the bulk:</a:t>
            </a:r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3352800"/>
          <a:ext cx="2386425" cy="3200400"/>
        </p:xfrm>
        <a:graphic>
          <a:graphicData uri="http://schemas.openxmlformats.org/presentationml/2006/ole">
            <p:oleObj spid="_x0000_s93185" name="Equation" r:id="rId3" imgW="1638000" imgH="2197080" progId="Equation.3">
              <p:embed/>
            </p:oleObj>
          </a:graphicData>
        </a:graphic>
      </p:graphicFrame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5410200" y="3581400"/>
            <a:ext cx="2305844" cy="219929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OH(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267200" y="3505200"/>
            <a:ext cx="0" cy="2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534501" y="4273154"/>
            <a:ext cx="386715" cy="183532"/>
            <a:chOff x="1654" y="2321"/>
            <a:chExt cx="348" cy="178"/>
          </a:xfrm>
        </p:grpSpPr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1654" y="2321"/>
              <a:ext cx="87" cy="5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1"/>
                </a:cxn>
                <a:cxn ang="0">
                  <a:pos x="164" y="101"/>
                </a:cxn>
                <a:cxn ang="0">
                  <a:pos x="173" y="80"/>
                </a:cxn>
                <a:cxn ang="0">
                  <a:pos x="10" y="0"/>
                </a:cxn>
              </a:cxnLst>
              <a:rect l="0" t="0" r="r" b="b"/>
              <a:pathLst>
                <a:path w="173" h="101">
                  <a:moveTo>
                    <a:pt x="10" y="0"/>
                  </a:moveTo>
                  <a:lnTo>
                    <a:pt x="0" y="21"/>
                  </a:lnTo>
                  <a:lnTo>
                    <a:pt x="164" y="101"/>
                  </a:lnTo>
                  <a:lnTo>
                    <a:pt x="173" y="8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1768" y="2377"/>
              <a:ext cx="87" cy="5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1"/>
                </a:cxn>
                <a:cxn ang="0">
                  <a:pos x="165" y="104"/>
                </a:cxn>
                <a:cxn ang="0">
                  <a:pos x="175" y="83"/>
                </a:cxn>
                <a:cxn ang="0">
                  <a:pos x="10" y="0"/>
                </a:cxn>
              </a:cxnLst>
              <a:rect l="0" t="0" r="r" b="b"/>
              <a:pathLst>
                <a:path w="175" h="104">
                  <a:moveTo>
                    <a:pt x="10" y="0"/>
                  </a:moveTo>
                  <a:lnTo>
                    <a:pt x="0" y="21"/>
                  </a:lnTo>
                  <a:lnTo>
                    <a:pt x="165" y="104"/>
                  </a:lnTo>
                  <a:lnTo>
                    <a:pt x="175" y="8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1881" y="2434"/>
              <a:ext cx="57" cy="3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2"/>
                </a:cxn>
                <a:cxn ang="0">
                  <a:pos x="103" y="73"/>
                </a:cxn>
                <a:cxn ang="0">
                  <a:pos x="113" y="52"/>
                </a:cxn>
                <a:cxn ang="0">
                  <a:pos x="9" y="0"/>
                </a:cxn>
              </a:cxnLst>
              <a:rect l="0" t="0" r="r" b="b"/>
              <a:pathLst>
                <a:path w="113" h="73">
                  <a:moveTo>
                    <a:pt x="9" y="0"/>
                  </a:moveTo>
                  <a:lnTo>
                    <a:pt x="0" y="22"/>
                  </a:lnTo>
                  <a:lnTo>
                    <a:pt x="103" y="73"/>
                  </a:lnTo>
                  <a:lnTo>
                    <a:pt x="113" y="5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914" y="2430"/>
              <a:ext cx="88" cy="6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75" y="138"/>
                </a:cxn>
                <a:cxn ang="0">
                  <a:pos x="69" y="0"/>
                </a:cxn>
                <a:cxn ang="0">
                  <a:pos x="0" y="138"/>
                </a:cxn>
              </a:cxnLst>
              <a:rect l="0" t="0" r="r" b="b"/>
              <a:pathLst>
                <a:path w="175" h="138">
                  <a:moveTo>
                    <a:pt x="0" y="138"/>
                  </a:moveTo>
                  <a:lnTo>
                    <a:pt x="175" y="138"/>
                  </a:lnTo>
                  <a:lnTo>
                    <a:pt x="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" name="Freeform 17"/>
          <p:cNvSpPr>
            <a:spLocks/>
          </p:cNvSpPr>
          <p:nvPr/>
        </p:nvSpPr>
        <p:spPr bwMode="auto">
          <a:xfrm>
            <a:off x="4685030" y="3822905"/>
            <a:ext cx="648970" cy="368095"/>
          </a:xfrm>
          <a:custGeom>
            <a:avLst/>
            <a:gdLst/>
            <a:ahLst/>
            <a:cxnLst>
              <a:cxn ang="0">
                <a:pos x="111" y="119"/>
              </a:cxn>
              <a:cxn ang="0">
                <a:pos x="197" y="33"/>
              </a:cxn>
              <a:cxn ang="0">
                <a:pos x="215" y="14"/>
              </a:cxn>
              <a:cxn ang="0">
                <a:pos x="234" y="25"/>
              </a:cxn>
              <a:cxn ang="0">
                <a:pos x="257" y="60"/>
              </a:cxn>
              <a:cxn ang="0">
                <a:pos x="272" y="127"/>
              </a:cxn>
              <a:cxn ang="0">
                <a:pos x="315" y="323"/>
              </a:cxn>
              <a:cxn ang="0">
                <a:pos x="349" y="371"/>
              </a:cxn>
              <a:cxn ang="0">
                <a:pos x="386" y="363"/>
              </a:cxn>
              <a:cxn ang="0">
                <a:pos x="478" y="254"/>
              </a:cxn>
              <a:cxn ang="0">
                <a:pos x="568" y="142"/>
              </a:cxn>
              <a:cxn ang="0">
                <a:pos x="572" y="140"/>
              </a:cxn>
              <a:cxn ang="0">
                <a:pos x="585" y="144"/>
              </a:cxn>
              <a:cxn ang="0">
                <a:pos x="607" y="188"/>
              </a:cxn>
              <a:cxn ang="0">
                <a:pos x="647" y="390"/>
              </a:cxn>
              <a:cxn ang="0">
                <a:pos x="679" y="477"/>
              </a:cxn>
              <a:cxn ang="0">
                <a:pos x="714" y="486"/>
              </a:cxn>
              <a:cxn ang="0">
                <a:pos x="776" y="434"/>
              </a:cxn>
              <a:cxn ang="0">
                <a:pos x="885" y="283"/>
              </a:cxn>
              <a:cxn ang="0">
                <a:pos x="923" y="254"/>
              </a:cxn>
              <a:cxn ang="0">
                <a:pos x="935" y="261"/>
              </a:cxn>
              <a:cxn ang="0">
                <a:pos x="958" y="304"/>
              </a:cxn>
              <a:cxn ang="0">
                <a:pos x="983" y="396"/>
              </a:cxn>
              <a:cxn ang="0">
                <a:pos x="1025" y="574"/>
              </a:cxn>
              <a:cxn ang="0">
                <a:pos x="1085" y="663"/>
              </a:cxn>
              <a:cxn ang="0">
                <a:pos x="1138" y="690"/>
              </a:cxn>
              <a:cxn ang="0">
                <a:pos x="1160" y="690"/>
              </a:cxn>
              <a:cxn ang="0">
                <a:pos x="1133" y="672"/>
              </a:cxn>
              <a:cxn ang="0">
                <a:pos x="1054" y="584"/>
              </a:cxn>
              <a:cxn ang="0">
                <a:pos x="1037" y="530"/>
              </a:cxn>
              <a:cxn ang="0">
                <a:pos x="985" y="317"/>
              </a:cxn>
              <a:cxn ang="0">
                <a:pos x="948" y="242"/>
              </a:cxn>
              <a:cxn ang="0">
                <a:pos x="914" y="233"/>
              </a:cxn>
              <a:cxn ang="0">
                <a:pos x="852" y="284"/>
              </a:cxn>
              <a:cxn ang="0">
                <a:pos x="743" y="436"/>
              </a:cxn>
              <a:cxn ang="0">
                <a:pos x="704" y="465"/>
              </a:cxn>
              <a:cxn ang="0">
                <a:pos x="693" y="457"/>
              </a:cxn>
              <a:cxn ang="0">
                <a:pos x="672" y="438"/>
              </a:cxn>
              <a:cxn ang="0">
                <a:pos x="653" y="302"/>
              </a:cxn>
              <a:cxn ang="0">
                <a:pos x="620" y="158"/>
              </a:cxn>
              <a:cxn ang="0">
                <a:pos x="578" y="117"/>
              </a:cxn>
              <a:cxn ang="0">
                <a:pos x="537" y="137"/>
              </a:cxn>
              <a:cxn ang="0">
                <a:pos x="428" y="281"/>
              </a:cxn>
              <a:cxn ang="0">
                <a:pos x="378" y="354"/>
              </a:cxn>
              <a:cxn ang="0">
                <a:pos x="368" y="350"/>
              </a:cxn>
              <a:cxn ang="0">
                <a:pos x="343" y="331"/>
              </a:cxn>
              <a:cxn ang="0">
                <a:pos x="324" y="275"/>
              </a:cxn>
              <a:cxn ang="0">
                <a:pos x="284" y="73"/>
              </a:cxn>
              <a:cxn ang="0">
                <a:pos x="253" y="10"/>
              </a:cxn>
              <a:cxn ang="0">
                <a:pos x="211" y="2"/>
              </a:cxn>
              <a:cxn ang="0">
                <a:pos x="153" y="37"/>
              </a:cxn>
              <a:cxn ang="0">
                <a:pos x="30" y="188"/>
              </a:cxn>
            </a:cxnLst>
            <a:rect l="0" t="0" r="r" b="b"/>
            <a:pathLst>
              <a:path w="1167" h="715">
                <a:moveTo>
                  <a:pt x="0" y="236"/>
                </a:moveTo>
                <a:lnTo>
                  <a:pt x="15" y="254"/>
                </a:lnTo>
                <a:lnTo>
                  <a:pt x="48" y="206"/>
                </a:lnTo>
                <a:lnTo>
                  <a:pt x="80" y="162"/>
                </a:lnTo>
                <a:lnTo>
                  <a:pt x="111" y="119"/>
                </a:lnTo>
                <a:lnTo>
                  <a:pt x="142" y="83"/>
                </a:lnTo>
                <a:lnTo>
                  <a:pt x="157" y="67"/>
                </a:lnTo>
                <a:lnTo>
                  <a:pt x="171" y="54"/>
                </a:lnTo>
                <a:lnTo>
                  <a:pt x="184" y="42"/>
                </a:lnTo>
                <a:lnTo>
                  <a:pt x="197" y="33"/>
                </a:lnTo>
                <a:lnTo>
                  <a:pt x="190" y="23"/>
                </a:lnTo>
                <a:lnTo>
                  <a:pt x="194" y="35"/>
                </a:lnTo>
                <a:lnTo>
                  <a:pt x="207" y="27"/>
                </a:lnTo>
                <a:lnTo>
                  <a:pt x="220" y="23"/>
                </a:lnTo>
                <a:lnTo>
                  <a:pt x="215" y="14"/>
                </a:lnTo>
                <a:lnTo>
                  <a:pt x="215" y="25"/>
                </a:lnTo>
                <a:lnTo>
                  <a:pt x="226" y="23"/>
                </a:lnTo>
                <a:lnTo>
                  <a:pt x="226" y="12"/>
                </a:lnTo>
                <a:lnTo>
                  <a:pt x="222" y="23"/>
                </a:lnTo>
                <a:lnTo>
                  <a:pt x="234" y="25"/>
                </a:lnTo>
                <a:lnTo>
                  <a:pt x="244" y="31"/>
                </a:lnTo>
                <a:lnTo>
                  <a:pt x="247" y="21"/>
                </a:lnTo>
                <a:lnTo>
                  <a:pt x="240" y="29"/>
                </a:lnTo>
                <a:lnTo>
                  <a:pt x="247" y="42"/>
                </a:lnTo>
                <a:lnTo>
                  <a:pt x="257" y="60"/>
                </a:lnTo>
                <a:lnTo>
                  <a:pt x="265" y="50"/>
                </a:lnTo>
                <a:lnTo>
                  <a:pt x="253" y="50"/>
                </a:lnTo>
                <a:lnTo>
                  <a:pt x="261" y="73"/>
                </a:lnTo>
                <a:lnTo>
                  <a:pt x="267" y="98"/>
                </a:lnTo>
                <a:lnTo>
                  <a:pt x="272" y="127"/>
                </a:lnTo>
                <a:lnTo>
                  <a:pt x="284" y="187"/>
                </a:lnTo>
                <a:lnTo>
                  <a:pt x="295" y="246"/>
                </a:lnTo>
                <a:lnTo>
                  <a:pt x="301" y="275"/>
                </a:lnTo>
                <a:lnTo>
                  <a:pt x="307" y="300"/>
                </a:lnTo>
                <a:lnTo>
                  <a:pt x="315" y="323"/>
                </a:lnTo>
                <a:lnTo>
                  <a:pt x="317" y="331"/>
                </a:lnTo>
                <a:lnTo>
                  <a:pt x="326" y="348"/>
                </a:lnTo>
                <a:lnTo>
                  <a:pt x="334" y="361"/>
                </a:lnTo>
                <a:lnTo>
                  <a:pt x="338" y="363"/>
                </a:lnTo>
                <a:lnTo>
                  <a:pt x="349" y="371"/>
                </a:lnTo>
                <a:lnTo>
                  <a:pt x="359" y="371"/>
                </a:lnTo>
                <a:lnTo>
                  <a:pt x="365" y="371"/>
                </a:lnTo>
                <a:lnTo>
                  <a:pt x="368" y="371"/>
                </a:lnTo>
                <a:lnTo>
                  <a:pt x="382" y="365"/>
                </a:lnTo>
                <a:lnTo>
                  <a:pt x="386" y="363"/>
                </a:lnTo>
                <a:lnTo>
                  <a:pt x="399" y="352"/>
                </a:lnTo>
                <a:lnTo>
                  <a:pt x="414" y="338"/>
                </a:lnTo>
                <a:lnTo>
                  <a:pt x="430" y="319"/>
                </a:lnTo>
                <a:lnTo>
                  <a:pt x="445" y="298"/>
                </a:lnTo>
                <a:lnTo>
                  <a:pt x="478" y="254"/>
                </a:lnTo>
                <a:lnTo>
                  <a:pt x="509" y="208"/>
                </a:lnTo>
                <a:lnTo>
                  <a:pt x="524" y="187"/>
                </a:lnTo>
                <a:lnTo>
                  <a:pt x="539" y="167"/>
                </a:lnTo>
                <a:lnTo>
                  <a:pt x="555" y="154"/>
                </a:lnTo>
                <a:lnTo>
                  <a:pt x="568" y="142"/>
                </a:lnTo>
                <a:lnTo>
                  <a:pt x="558" y="135"/>
                </a:lnTo>
                <a:lnTo>
                  <a:pt x="564" y="144"/>
                </a:lnTo>
                <a:lnTo>
                  <a:pt x="578" y="139"/>
                </a:lnTo>
                <a:lnTo>
                  <a:pt x="572" y="129"/>
                </a:lnTo>
                <a:lnTo>
                  <a:pt x="572" y="140"/>
                </a:lnTo>
                <a:lnTo>
                  <a:pt x="568" y="139"/>
                </a:lnTo>
                <a:lnTo>
                  <a:pt x="580" y="140"/>
                </a:lnTo>
                <a:lnTo>
                  <a:pt x="589" y="146"/>
                </a:lnTo>
                <a:lnTo>
                  <a:pt x="593" y="137"/>
                </a:lnTo>
                <a:lnTo>
                  <a:pt x="585" y="144"/>
                </a:lnTo>
                <a:lnTo>
                  <a:pt x="593" y="158"/>
                </a:lnTo>
                <a:lnTo>
                  <a:pt x="603" y="175"/>
                </a:lnTo>
                <a:lnTo>
                  <a:pt x="610" y="165"/>
                </a:lnTo>
                <a:lnTo>
                  <a:pt x="599" y="165"/>
                </a:lnTo>
                <a:lnTo>
                  <a:pt x="607" y="188"/>
                </a:lnTo>
                <a:lnTo>
                  <a:pt x="612" y="213"/>
                </a:lnTo>
                <a:lnTo>
                  <a:pt x="618" y="242"/>
                </a:lnTo>
                <a:lnTo>
                  <a:pt x="630" y="302"/>
                </a:lnTo>
                <a:lnTo>
                  <a:pt x="641" y="361"/>
                </a:lnTo>
                <a:lnTo>
                  <a:pt x="647" y="390"/>
                </a:lnTo>
                <a:lnTo>
                  <a:pt x="653" y="415"/>
                </a:lnTo>
                <a:lnTo>
                  <a:pt x="660" y="438"/>
                </a:lnTo>
                <a:lnTo>
                  <a:pt x="662" y="446"/>
                </a:lnTo>
                <a:lnTo>
                  <a:pt x="672" y="463"/>
                </a:lnTo>
                <a:lnTo>
                  <a:pt x="679" y="477"/>
                </a:lnTo>
                <a:lnTo>
                  <a:pt x="683" y="478"/>
                </a:lnTo>
                <a:lnTo>
                  <a:pt x="695" y="486"/>
                </a:lnTo>
                <a:lnTo>
                  <a:pt x="704" y="486"/>
                </a:lnTo>
                <a:lnTo>
                  <a:pt x="710" y="486"/>
                </a:lnTo>
                <a:lnTo>
                  <a:pt x="714" y="486"/>
                </a:lnTo>
                <a:lnTo>
                  <a:pt x="728" y="480"/>
                </a:lnTo>
                <a:lnTo>
                  <a:pt x="731" y="478"/>
                </a:lnTo>
                <a:lnTo>
                  <a:pt x="745" y="467"/>
                </a:lnTo>
                <a:lnTo>
                  <a:pt x="760" y="453"/>
                </a:lnTo>
                <a:lnTo>
                  <a:pt x="776" y="434"/>
                </a:lnTo>
                <a:lnTo>
                  <a:pt x="791" y="413"/>
                </a:lnTo>
                <a:lnTo>
                  <a:pt x="824" y="369"/>
                </a:lnTo>
                <a:lnTo>
                  <a:pt x="854" y="323"/>
                </a:lnTo>
                <a:lnTo>
                  <a:pt x="870" y="302"/>
                </a:lnTo>
                <a:lnTo>
                  <a:pt x="885" y="283"/>
                </a:lnTo>
                <a:lnTo>
                  <a:pt x="900" y="269"/>
                </a:lnTo>
                <a:lnTo>
                  <a:pt x="914" y="258"/>
                </a:lnTo>
                <a:lnTo>
                  <a:pt x="904" y="250"/>
                </a:lnTo>
                <a:lnTo>
                  <a:pt x="910" y="259"/>
                </a:lnTo>
                <a:lnTo>
                  <a:pt x="923" y="254"/>
                </a:lnTo>
                <a:lnTo>
                  <a:pt x="918" y="244"/>
                </a:lnTo>
                <a:lnTo>
                  <a:pt x="918" y="256"/>
                </a:lnTo>
                <a:lnTo>
                  <a:pt x="914" y="254"/>
                </a:lnTo>
                <a:lnTo>
                  <a:pt x="925" y="256"/>
                </a:lnTo>
                <a:lnTo>
                  <a:pt x="935" y="261"/>
                </a:lnTo>
                <a:lnTo>
                  <a:pt x="939" y="250"/>
                </a:lnTo>
                <a:lnTo>
                  <a:pt x="931" y="259"/>
                </a:lnTo>
                <a:lnTo>
                  <a:pt x="941" y="269"/>
                </a:lnTo>
                <a:lnTo>
                  <a:pt x="948" y="284"/>
                </a:lnTo>
                <a:lnTo>
                  <a:pt x="958" y="304"/>
                </a:lnTo>
                <a:lnTo>
                  <a:pt x="966" y="296"/>
                </a:lnTo>
                <a:lnTo>
                  <a:pt x="954" y="296"/>
                </a:lnTo>
                <a:lnTo>
                  <a:pt x="962" y="317"/>
                </a:lnTo>
                <a:lnTo>
                  <a:pt x="969" y="342"/>
                </a:lnTo>
                <a:lnTo>
                  <a:pt x="983" y="396"/>
                </a:lnTo>
                <a:lnTo>
                  <a:pt x="994" y="452"/>
                </a:lnTo>
                <a:lnTo>
                  <a:pt x="1006" y="505"/>
                </a:lnTo>
                <a:lnTo>
                  <a:pt x="1014" y="530"/>
                </a:lnTo>
                <a:lnTo>
                  <a:pt x="1019" y="553"/>
                </a:lnTo>
                <a:lnTo>
                  <a:pt x="1025" y="574"/>
                </a:lnTo>
                <a:lnTo>
                  <a:pt x="1029" y="582"/>
                </a:lnTo>
                <a:lnTo>
                  <a:pt x="1037" y="596"/>
                </a:lnTo>
                <a:lnTo>
                  <a:pt x="1050" y="624"/>
                </a:lnTo>
                <a:lnTo>
                  <a:pt x="1067" y="646"/>
                </a:lnTo>
                <a:lnTo>
                  <a:pt x="1085" y="663"/>
                </a:lnTo>
                <a:lnTo>
                  <a:pt x="1100" y="678"/>
                </a:lnTo>
                <a:lnTo>
                  <a:pt x="1115" y="690"/>
                </a:lnTo>
                <a:lnTo>
                  <a:pt x="1119" y="692"/>
                </a:lnTo>
                <a:lnTo>
                  <a:pt x="1135" y="701"/>
                </a:lnTo>
                <a:lnTo>
                  <a:pt x="1138" y="690"/>
                </a:lnTo>
                <a:lnTo>
                  <a:pt x="1131" y="699"/>
                </a:lnTo>
                <a:lnTo>
                  <a:pt x="1142" y="707"/>
                </a:lnTo>
                <a:lnTo>
                  <a:pt x="1154" y="715"/>
                </a:lnTo>
                <a:lnTo>
                  <a:pt x="1167" y="697"/>
                </a:lnTo>
                <a:lnTo>
                  <a:pt x="1160" y="690"/>
                </a:lnTo>
                <a:lnTo>
                  <a:pt x="1148" y="682"/>
                </a:lnTo>
                <a:lnTo>
                  <a:pt x="1144" y="680"/>
                </a:lnTo>
                <a:lnTo>
                  <a:pt x="1129" y="670"/>
                </a:lnTo>
                <a:lnTo>
                  <a:pt x="1125" y="680"/>
                </a:lnTo>
                <a:lnTo>
                  <a:pt x="1133" y="672"/>
                </a:lnTo>
                <a:lnTo>
                  <a:pt x="1117" y="661"/>
                </a:lnTo>
                <a:lnTo>
                  <a:pt x="1102" y="646"/>
                </a:lnTo>
                <a:lnTo>
                  <a:pt x="1085" y="628"/>
                </a:lnTo>
                <a:lnTo>
                  <a:pt x="1067" y="607"/>
                </a:lnTo>
                <a:lnTo>
                  <a:pt x="1054" y="584"/>
                </a:lnTo>
                <a:lnTo>
                  <a:pt x="1046" y="565"/>
                </a:lnTo>
                <a:lnTo>
                  <a:pt x="1037" y="574"/>
                </a:lnTo>
                <a:lnTo>
                  <a:pt x="1048" y="574"/>
                </a:lnTo>
                <a:lnTo>
                  <a:pt x="1042" y="553"/>
                </a:lnTo>
                <a:lnTo>
                  <a:pt x="1037" y="530"/>
                </a:lnTo>
                <a:lnTo>
                  <a:pt x="1029" y="505"/>
                </a:lnTo>
                <a:lnTo>
                  <a:pt x="1017" y="452"/>
                </a:lnTo>
                <a:lnTo>
                  <a:pt x="1006" y="396"/>
                </a:lnTo>
                <a:lnTo>
                  <a:pt x="993" y="342"/>
                </a:lnTo>
                <a:lnTo>
                  <a:pt x="985" y="317"/>
                </a:lnTo>
                <a:lnTo>
                  <a:pt x="977" y="296"/>
                </a:lnTo>
                <a:lnTo>
                  <a:pt x="975" y="286"/>
                </a:lnTo>
                <a:lnTo>
                  <a:pt x="966" y="267"/>
                </a:lnTo>
                <a:lnTo>
                  <a:pt x="958" y="252"/>
                </a:lnTo>
                <a:lnTo>
                  <a:pt x="948" y="242"/>
                </a:lnTo>
                <a:lnTo>
                  <a:pt x="945" y="240"/>
                </a:lnTo>
                <a:lnTo>
                  <a:pt x="933" y="235"/>
                </a:lnTo>
                <a:lnTo>
                  <a:pt x="923" y="233"/>
                </a:lnTo>
                <a:lnTo>
                  <a:pt x="918" y="233"/>
                </a:lnTo>
                <a:lnTo>
                  <a:pt x="914" y="233"/>
                </a:lnTo>
                <a:lnTo>
                  <a:pt x="900" y="238"/>
                </a:lnTo>
                <a:lnTo>
                  <a:pt x="897" y="240"/>
                </a:lnTo>
                <a:lnTo>
                  <a:pt x="883" y="252"/>
                </a:lnTo>
                <a:lnTo>
                  <a:pt x="868" y="265"/>
                </a:lnTo>
                <a:lnTo>
                  <a:pt x="852" y="284"/>
                </a:lnTo>
                <a:lnTo>
                  <a:pt x="837" y="306"/>
                </a:lnTo>
                <a:lnTo>
                  <a:pt x="806" y="352"/>
                </a:lnTo>
                <a:lnTo>
                  <a:pt x="774" y="396"/>
                </a:lnTo>
                <a:lnTo>
                  <a:pt x="758" y="417"/>
                </a:lnTo>
                <a:lnTo>
                  <a:pt x="743" y="436"/>
                </a:lnTo>
                <a:lnTo>
                  <a:pt x="728" y="450"/>
                </a:lnTo>
                <a:lnTo>
                  <a:pt x="714" y="461"/>
                </a:lnTo>
                <a:lnTo>
                  <a:pt x="724" y="469"/>
                </a:lnTo>
                <a:lnTo>
                  <a:pt x="718" y="459"/>
                </a:lnTo>
                <a:lnTo>
                  <a:pt x="704" y="465"/>
                </a:lnTo>
                <a:lnTo>
                  <a:pt x="710" y="463"/>
                </a:lnTo>
                <a:lnTo>
                  <a:pt x="710" y="475"/>
                </a:lnTo>
                <a:lnTo>
                  <a:pt x="714" y="465"/>
                </a:lnTo>
                <a:lnTo>
                  <a:pt x="703" y="465"/>
                </a:lnTo>
                <a:lnTo>
                  <a:pt x="693" y="457"/>
                </a:lnTo>
                <a:lnTo>
                  <a:pt x="689" y="467"/>
                </a:lnTo>
                <a:lnTo>
                  <a:pt x="697" y="459"/>
                </a:lnTo>
                <a:lnTo>
                  <a:pt x="689" y="446"/>
                </a:lnTo>
                <a:lnTo>
                  <a:pt x="679" y="428"/>
                </a:lnTo>
                <a:lnTo>
                  <a:pt x="672" y="438"/>
                </a:lnTo>
                <a:lnTo>
                  <a:pt x="683" y="438"/>
                </a:lnTo>
                <a:lnTo>
                  <a:pt x="676" y="415"/>
                </a:lnTo>
                <a:lnTo>
                  <a:pt x="670" y="390"/>
                </a:lnTo>
                <a:lnTo>
                  <a:pt x="664" y="361"/>
                </a:lnTo>
                <a:lnTo>
                  <a:pt x="653" y="302"/>
                </a:lnTo>
                <a:lnTo>
                  <a:pt x="641" y="242"/>
                </a:lnTo>
                <a:lnTo>
                  <a:pt x="635" y="213"/>
                </a:lnTo>
                <a:lnTo>
                  <a:pt x="630" y="188"/>
                </a:lnTo>
                <a:lnTo>
                  <a:pt x="622" y="165"/>
                </a:lnTo>
                <a:lnTo>
                  <a:pt x="620" y="158"/>
                </a:lnTo>
                <a:lnTo>
                  <a:pt x="610" y="140"/>
                </a:lnTo>
                <a:lnTo>
                  <a:pt x="603" y="127"/>
                </a:lnTo>
                <a:lnTo>
                  <a:pt x="599" y="125"/>
                </a:lnTo>
                <a:lnTo>
                  <a:pt x="587" y="119"/>
                </a:lnTo>
                <a:lnTo>
                  <a:pt x="578" y="117"/>
                </a:lnTo>
                <a:lnTo>
                  <a:pt x="572" y="117"/>
                </a:lnTo>
                <a:lnTo>
                  <a:pt x="568" y="117"/>
                </a:lnTo>
                <a:lnTo>
                  <a:pt x="555" y="123"/>
                </a:lnTo>
                <a:lnTo>
                  <a:pt x="551" y="125"/>
                </a:lnTo>
                <a:lnTo>
                  <a:pt x="537" y="137"/>
                </a:lnTo>
                <a:lnTo>
                  <a:pt x="522" y="150"/>
                </a:lnTo>
                <a:lnTo>
                  <a:pt x="507" y="169"/>
                </a:lnTo>
                <a:lnTo>
                  <a:pt x="491" y="190"/>
                </a:lnTo>
                <a:lnTo>
                  <a:pt x="461" y="236"/>
                </a:lnTo>
                <a:lnTo>
                  <a:pt x="428" y="281"/>
                </a:lnTo>
                <a:lnTo>
                  <a:pt x="413" y="302"/>
                </a:lnTo>
                <a:lnTo>
                  <a:pt x="397" y="321"/>
                </a:lnTo>
                <a:lnTo>
                  <a:pt x="382" y="334"/>
                </a:lnTo>
                <a:lnTo>
                  <a:pt x="368" y="346"/>
                </a:lnTo>
                <a:lnTo>
                  <a:pt x="378" y="354"/>
                </a:lnTo>
                <a:lnTo>
                  <a:pt x="372" y="344"/>
                </a:lnTo>
                <a:lnTo>
                  <a:pt x="359" y="350"/>
                </a:lnTo>
                <a:lnTo>
                  <a:pt x="365" y="348"/>
                </a:lnTo>
                <a:lnTo>
                  <a:pt x="365" y="359"/>
                </a:lnTo>
                <a:lnTo>
                  <a:pt x="368" y="350"/>
                </a:lnTo>
                <a:lnTo>
                  <a:pt x="357" y="350"/>
                </a:lnTo>
                <a:lnTo>
                  <a:pt x="347" y="342"/>
                </a:lnTo>
                <a:lnTo>
                  <a:pt x="343" y="352"/>
                </a:lnTo>
                <a:lnTo>
                  <a:pt x="351" y="344"/>
                </a:lnTo>
                <a:lnTo>
                  <a:pt x="343" y="331"/>
                </a:lnTo>
                <a:lnTo>
                  <a:pt x="334" y="313"/>
                </a:lnTo>
                <a:lnTo>
                  <a:pt x="326" y="323"/>
                </a:lnTo>
                <a:lnTo>
                  <a:pt x="338" y="323"/>
                </a:lnTo>
                <a:lnTo>
                  <a:pt x="330" y="300"/>
                </a:lnTo>
                <a:lnTo>
                  <a:pt x="324" y="275"/>
                </a:lnTo>
                <a:lnTo>
                  <a:pt x="318" y="246"/>
                </a:lnTo>
                <a:lnTo>
                  <a:pt x="307" y="187"/>
                </a:lnTo>
                <a:lnTo>
                  <a:pt x="295" y="127"/>
                </a:lnTo>
                <a:lnTo>
                  <a:pt x="290" y="98"/>
                </a:lnTo>
                <a:lnTo>
                  <a:pt x="284" y="73"/>
                </a:lnTo>
                <a:lnTo>
                  <a:pt x="276" y="50"/>
                </a:lnTo>
                <a:lnTo>
                  <a:pt x="274" y="42"/>
                </a:lnTo>
                <a:lnTo>
                  <a:pt x="265" y="25"/>
                </a:lnTo>
                <a:lnTo>
                  <a:pt x="257" y="12"/>
                </a:lnTo>
                <a:lnTo>
                  <a:pt x="253" y="10"/>
                </a:lnTo>
                <a:lnTo>
                  <a:pt x="242" y="4"/>
                </a:lnTo>
                <a:lnTo>
                  <a:pt x="232" y="2"/>
                </a:lnTo>
                <a:lnTo>
                  <a:pt x="226" y="0"/>
                </a:lnTo>
                <a:lnTo>
                  <a:pt x="215" y="2"/>
                </a:lnTo>
                <a:lnTo>
                  <a:pt x="211" y="2"/>
                </a:lnTo>
                <a:lnTo>
                  <a:pt x="197" y="6"/>
                </a:lnTo>
                <a:lnTo>
                  <a:pt x="184" y="14"/>
                </a:lnTo>
                <a:lnTo>
                  <a:pt x="180" y="16"/>
                </a:lnTo>
                <a:lnTo>
                  <a:pt x="167" y="25"/>
                </a:lnTo>
                <a:lnTo>
                  <a:pt x="153" y="37"/>
                </a:lnTo>
                <a:lnTo>
                  <a:pt x="140" y="50"/>
                </a:lnTo>
                <a:lnTo>
                  <a:pt x="124" y="66"/>
                </a:lnTo>
                <a:lnTo>
                  <a:pt x="94" y="102"/>
                </a:lnTo>
                <a:lnTo>
                  <a:pt x="63" y="144"/>
                </a:lnTo>
                <a:lnTo>
                  <a:pt x="30" y="188"/>
                </a:lnTo>
                <a:lnTo>
                  <a:pt x="0" y="23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Freeform 21"/>
          <p:cNvSpPr>
            <a:spLocks/>
          </p:cNvSpPr>
          <p:nvPr/>
        </p:nvSpPr>
        <p:spPr bwMode="auto">
          <a:xfrm>
            <a:off x="6057741" y="4432505"/>
            <a:ext cx="647859" cy="368095"/>
          </a:xfrm>
          <a:custGeom>
            <a:avLst/>
            <a:gdLst/>
            <a:ahLst/>
            <a:cxnLst>
              <a:cxn ang="0">
                <a:pos x="112" y="119"/>
              </a:cxn>
              <a:cxn ang="0">
                <a:pos x="198" y="32"/>
              </a:cxn>
              <a:cxn ang="0">
                <a:pos x="215" y="13"/>
              </a:cxn>
              <a:cxn ang="0">
                <a:pos x="235" y="24"/>
              </a:cxn>
              <a:cxn ang="0">
                <a:pos x="258" y="59"/>
              </a:cxn>
              <a:cxn ang="0">
                <a:pos x="273" y="126"/>
              </a:cxn>
              <a:cxn ang="0">
                <a:pos x="315" y="322"/>
              </a:cxn>
              <a:cxn ang="0">
                <a:pos x="350" y="370"/>
              </a:cxn>
              <a:cxn ang="0">
                <a:pos x="386" y="363"/>
              </a:cxn>
              <a:cxn ang="0">
                <a:pos x="478" y="253"/>
              </a:cxn>
              <a:cxn ang="0">
                <a:pos x="569" y="142"/>
              </a:cxn>
              <a:cxn ang="0">
                <a:pos x="573" y="140"/>
              </a:cxn>
              <a:cxn ang="0">
                <a:pos x="586" y="144"/>
              </a:cxn>
              <a:cxn ang="0">
                <a:pos x="607" y="188"/>
              </a:cxn>
              <a:cxn ang="0">
                <a:pos x="647" y="389"/>
              </a:cxn>
              <a:cxn ang="0">
                <a:pos x="680" y="476"/>
              </a:cxn>
              <a:cxn ang="0">
                <a:pos x="715" y="485"/>
              </a:cxn>
              <a:cxn ang="0">
                <a:pos x="776" y="434"/>
              </a:cxn>
              <a:cxn ang="0">
                <a:pos x="886" y="282"/>
              </a:cxn>
              <a:cxn ang="0">
                <a:pos x="924" y="253"/>
              </a:cxn>
              <a:cxn ang="0">
                <a:pos x="936" y="261"/>
              </a:cxn>
              <a:cxn ang="0">
                <a:pos x="959" y="303"/>
              </a:cxn>
              <a:cxn ang="0">
                <a:pos x="984" y="395"/>
              </a:cxn>
              <a:cxn ang="0">
                <a:pos x="1026" y="574"/>
              </a:cxn>
              <a:cxn ang="0">
                <a:pos x="1085" y="662"/>
              </a:cxn>
              <a:cxn ang="0">
                <a:pos x="1139" y="689"/>
              </a:cxn>
              <a:cxn ang="0">
                <a:pos x="1160" y="689"/>
              </a:cxn>
              <a:cxn ang="0">
                <a:pos x="1133" y="672"/>
              </a:cxn>
              <a:cxn ang="0">
                <a:pos x="1055" y="583"/>
              </a:cxn>
              <a:cxn ang="0">
                <a:pos x="1037" y="530"/>
              </a:cxn>
              <a:cxn ang="0">
                <a:pos x="985" y="316"/>
              </a:cxn>
              <a:cxn ang="0">
                <a:pos x="949" y="242"/>
              </a:cxn>
              <a:cxn ang="0">
                <a:pos x="914" y="232"/>
              </a:cxn>
              <a:cxn ang="0">
                <a:pos x="853" y="284"/>
              </a:cxn>
              <a:cxn ang="0">
                <a:pos x="743" y="435"/>
              </a:cxn>
              <a:cxn ang="0">
                <a:pos x="705" y="464"/>
              </a:cxn>
              <a:cxn ang="0">
                <a:pos x="694" y="457"/>
              </a:cxn>
              <a:cxn ang="0">
                <a:pos x="672" y="437"/>
              </a:cxn>
              <a:cxn ang="0">
                <a:pos x="653" y="301"/>
              </a:cxn>
              <a:cxn ang="0">
                <a:pos x="621" y="157"/>
              </a:cxn>
              <a:cxn ang="0">
                <a:pos x="578" y="117"/>
              </a:cxn>
              <a:cxn ang="0">
                <a:pos x="538" y="136"/>
              </a:cxn>
              <a:cxn ang="0">
                <a:pos x="429" y="280"/>
              </a:cxn>
              <a:cxn ang="0">
                <a:pos x="379" y="353"/>
              </a:cxn>
              <a:cxn ang="0">
                <a:pos x="369" y="349"/>
              </a:cxn>
              <a:cxn ang="0">
                <a:pos x="344" y="330"/>
              </a:cxn>
              <a:cxn ang="0">
                <a:pos x="325" y="274"/>
              </a:cxn>
              <a:cxn ang="0">
                <a:pos x="284" y="73"/>
              </a:cxn>
              <a:cxn ang="0">
                <a:pos x="254" y="9"/>
              </a:cxn>
              <a:cxn ang="0">
                <a:pos x="211" y="1"/>
              </a:cxn>
              <a:cxn ang="0">
                <a:pos x="154" y="36"/>
              </a:cxn>
              <a:cxn ang="0">
                <a:pos x="31" y="188"/>
              </a:cxn>
            </a:cxnLst>
            <a:rect l="0" t="0" r="r" b="b"/>
            <a:pathLst>
              <a:path w="1168" h="714">
                <a:moveTo>
                  <a:pt x="0" y="236"/>
                </a:moveTo>
                <a:lnTo>
                  <a:pt x="16" y="253"/>
                </a:lnTo>
                <a:lnTo>
                  <a:pt x="48" y="205"/>
                </a:lnTo>
                <a:lnTo>
                  <a:pt x="81" y="161"/>
                </a:lnTo>
                <a:lnTo>
                  <a:pt x="112" y="119"/>
                </a:lnTo>
                <a:lnTo>
                  <a:pt x="142" y="82"/>
                </a:lnTo>
                <a:lnTo>
                  <a:pt x="158" y="67"/>
                </a:lnTo>
                <a:lnTo>
                  <a:pt x="171" y="53"/>
                </a:lnTo>
                <a:lnTo>
                  <a:pt x="185" y="42"/>
                </a:lnTo>
                <a:lnTo>
                  <a:pt x="198" y="32"/>
                </a:lnTo>
                <a:lnTo>
                  <a:pt x="190" y="23"/>
                </a:lnTo>
                <a:lnTo>
                  <a:pt x="194" y="34"/>
                </a:lnTo>
                <a:lnTo>
                  <a:pt x="208" y="26"/>
                </a:lnTo>
                <a:lnTo>
                  <a:pt x="221" y="23"/>
                </a:lnTo>
                <a:lnTo>
                  <a:pt x="215" y="13"/>
                </a:lnTo>
                <a:lnTo>
                  <a:pt x="215" y="24"/>
                </a:lnTo>
                <a:lnTo>
                  <a:pt x="227" y="23"/>
                </a:lnTo>
                <a:lnTo>
                  <a:pt x="227" y="11"/>
                </a:lnTo>
                <a:lnTo>
                  <a:pt x="223" y="23"/>
                </a:lnTo>
                <a:lnTo>
                  <a:pt x="235" y="24"/>
                </a:lnTo>
                <a:lnTo>
                  <a:pt x="244" y="30"/>
                </a:lnTo>
                <a:lnTo>
                  <a:pt x="248" y="21"/>
                </a:lnTo>
                <a:lnTo>
                  <a:pt x="240" y="28"/>
                </a:lnTo>
                <a:lnTo>
                  <a:pt x="248" y="42"/>
                </a:lnTo>
                <a:lnTo>
                  <a:pt x="258" y="59"/>
                </a:lnTo>
                <a:lnTo>
                  <a:pt x="265" y="49"/>
                </a:lnTo>
                <a:lnTo>
                  <a:pt x="254" y="49"/>
                </a:lnTo>
                <a:lnTo>
                  <a:pt x="261" y="73"/>
                </a:lnTo>
                <a:lnTo>
                  <a:pt x="267" y="97"/>
                </a:lnTo>
                <a:lnTo>
                  <a:pt x="273" y="126"/>
                </a:lnTo>
                <a:lnTo>
                  <a:pt x="284" y="186"/>
                </a:lnTo>
                <a:lnTo>
                  <a:pt x="296" y="245"/>
                </a:lnTo>
                <a:lnTo>
                  <a:pt x="302" y="274"/>
                </a:lnTo>
                <a:lnTo>
                  <a:pt x="308" y="299"/>
                </a:lnTo>
                <a:lnTo>
                  <a:pt x="315" y="322"/>
                </a:lnTo>
                <a:lnTo>
                  <a:pt x="317" y="330"/>
                </a:lnTo>
                <a:lnTo>
                  <a:pt x="327" y="347"/>
                </a:lnTo>
                <a:lnTo>
                  <a:pt x="334" y="361"/>
                </a:lnTo>
                <a:lnTo>
                  <a:pt x="338" y="363"/>
                </a:lnTo>
                <a:lnTo>
                  <a:pt x="350" y="370"/>
                </a:lnTo>
                <a:lnTo>
                  <a:pt x="359" y="370"/>
                </a:lnTo>
                <a:lnTo>
                  <a:pt x="365" y="370"/>
                </a:lnTo>
                <a:lnTo>
                  <a:pt x="369" y="370"/>
                </a:lnTo>
                <a:lnTo>
                  <a:pt x="382" y="364"/>
                </a:lnTo>
                <a:lnTo>
                  <a:pt x="386" y="363"/>
                </a:lnTo>
                <a:lnTo>
                  <a:pt x="400" y="351"/>
                </a:lnTo>
                <a:lnTo>
                  <a:pt x="415" y="338"/>
                </a:lnTo>
                <a:lnTo>
                  <a:pt x="430" y="318"/>
                </a:lnTo>
                <a:lnTo>
                  <a:pt x="446" y="297"/>
                </a:lnTo>
                <a:lnTo>
                  <a:pt x="478" y="253"/>
                </a:lnTo>
                <a:lnTo>
                  <a:pt x="509" y="207"/>
                </a:lnTo>
                <a:lnTo>
                  <a:pt x="525" y="186"/>
                </a:lnTo>
                <a:lnTo>
                  <a:pt x="540" y="167"/>
                </a:lnTo>
                <a:lnTo>
                  <a:pt x="555" y="153"/>
                </a:lnTo>
                <a:lnTo>
                  <a:pt x="569" y="142"/>
                </a:lnTo>
                <a:lnTo>
                  <a:pt x="559" y="134"/>
                </a:lnTo>
                <a:lnTo>
                  <a:pt x="565" y="144"/>
                </a:lnTo>
                <a:lnTo>
                  <a:pt x="578" y="138"/>
                </a:lnTo>
                <a:lnTo>
                  <a:pt x="573" y="128"/>
                </a:lnTo>
                <a:lnTo>
                  <a:pt x="573" y="140"/>
                </a:lnTo>
                <a:lnTo>
                  <a:pt x="569" y="138"/>
                </a:lnTo>
                <a:lnTo>
                  <a:pt x="580" y="140"/>
                </a:lnTo>
                <a:lnTo>
                  <a:pt x="590" y="145"/>
                </a:lnTo>
                <a:lnTo>
                  <a:pt x="594" y="136"/>
                </a:lnTo>
                <a:lnTo>
                  <a:pt x="586" y="144"/>
                </a:lnTo>
                <a:lnTo>
                  <a:pt x="594" y="157"/>
                </a:lnTo>
                <a:lnTo>
                  <a:pt x="603" y="174"/>
                </a:lnTo>
                <a:lnTo>
                  <a:pt x="611" y="165"/>
                </a:lnTo>
                <a:lnTo>
                  <a:pt x="599" y="165"/>
                </a:lnTo>
                <a:lnTo>
                  <a:pt x="607" y="188"/>
                </a:lnTo>
                <a:lnTo>
                  <a:pt x="613" y="213"/>
                </a:lnTo>
                <a:lnTo>
                  <a:pt x="619" y="242"/>
                </a:lnTo>
                <a:lnTo>
                  <a:pt x="630" y="301"/>
                </a:lnTo>
                <a:lnTo>
                  <a:pt x="642" y="361"/>
                </a:lnTo>
                <a:lnTo>
                  <a:pt x="647" y="389"/>
                </a:lnTo>
                <a:lnTo>
                  <a:pt x="653" y="414"/>
                </a:lnTo>
                <a:lnTo>
                  <a:pt x="661" y="437"/>
                </a:lnTo>
                <a:lnTo>
                  <a:pt x="663" y="445"/>
                </a:lnTo>
                <a:lnTo>
                  <a:pt x="672" y="462"/>
                </a:lnTo>
                <a:lnTo>
                  <a:pt x="680" y="476"/>
                </a:lnTo>
                <a:lnTo>
                  <a:pt x="684" y="478"/>
                </a:lnTo>
                <a:lnTo>
                  <a:pt x="695" y="485"/>
                </a:lnTo>
                <a:lnTo>
                  <a:pt x="705" y="485"/>
                </a:lnTo>
                <a:lnTo>
                  <a:pt x="711" y="485"/>
                </a:lnTo>
                <a:lnTo>
                  <a:pt x="715" y="485"/>
                </a:lnTo>
                <a:lnTo>
                  <a:pt x="728" y="480"/>
                </a:lnTo>
                <a:lnTo>
                  <a:pt x="732" y="478"/>
                </a:lnTo>
                <a:lnTo>
                  <a:pt x="745" y="466"/>
                </a:lnTo>
                <a:lnTo>
                  <a:pt x="761" y="453"/>
                </a:lnTo>
                <a:lnTo>
                  <a:pt x="776" y="434"/>
                </a:lnTo>
                <a:lnTo>
                  <a:pt x="791" y="412"/>
                </a:lnTo>
                <a:lnTo>
                  <a:pt x="824" y="368"/>
                </a:lnTo>
                <a:lnTo>
                  <a:pt x="855" y="322"/>
                </a:lnTo>
                <a:lnTo>
                  <a:pt x="870" y="301"/>
                </a:lnTo>
                <a:lnTo>
                  <a:pt x="886" y="282"/>
                </a:lnTo>
                <a:lnTo>
                  <a:pt x="901" y="268"/>
                </a:lnTo>
                <a:lnTo>
                  <a:pt x="914" y="257"/>
                </a:lnTo>
                <a:lnTo>
                  <a:pt x="905" y="249"/>
                </a:lnTo>
                <a:lnTo>
                  <a:pt x="911" y="259"/>
                </a:lnTo>
                <a:lnTo>
                  <a:pt x="924" y="253"/>
                </a:lnTo>
                <a:lnTo>
                  <a:pt x="918" y="243"/>
                </a:lnTo>
                <a:lnTo>
                  <a:pt x="918" y="255"/>
                </a:lnTo>
                <a:lnTo>
                  <a:pt x="914" y="253"/>
                </a:lnTo>
                <a:lnTo>
                  <a:pt x="926" y="255"/>
                </a:lnTo>
                <a:lnTo>
                  <a:pt x="936" y="261"/>
                </a:lnTo>
                <a:lnTo>
                  <a:pt x="939" y="249"/>
                </a:lnTo>
                <a:lnTo>
                  <a:pt x="932" y="259"/>
                </a:lnTo>
                <a:lnTo>
                  <a:pt x="941" y="268"/>
                </a:lnTo>
                <a:lnTo>
                  <a:pt x="949" y="284"/>
                </a:lnTo>
                <a:lnTo>
                  <a:pt x="959" y="303"/>
                </a:lnTo>
                <a:lnTo>
                  <a:pt x="966" y="295"/>
                </a:lnTo>
                <a:lnTo>
                  <a:pt x="955" y="295"/>
                </a:lnTo>
                <a:lnTo>
                  <a:pt x="962" y="316"/>
                </a:lnTo>
                <a:lnTo>
                  <a:pt x="970" y="341"/>
                </a:lnTo>
                <a:lnTo>
                  <a:pt x="984" y="395"/>
                </a:lnTo>
                <a:lnTo>
                  <a:pt x="995" y="451"/>
                </a:lnTo>
                <a:lnTo>
                  <a:pt x="1007" y="505"/>
                </a:lnTo>
                <a:lnTo>
                  <a:pt x="1014" y="530"/>
                </a:lnTo>
                <a:lnTo>
                  <a:pt x="1020" y="553"/>
                </a:lnTo>
                <a:lnTo>
                  <a:pt x="1026" y="574"/>
                </a:lnTo>
                <a:lnTo>
                  <a:pt x="1030" y="581"/>
                </a:lnTo>
                <a:lnTo>
                  <a:pt x="1037" y="595"/>
                </a:lnTo>
                <a:lnTo>
                  <a:pt x="1051" y="624"/>
                </a:lnTo>
                <a:lnTo>
                  <a:pt x="1068" y="645"/>
                </a:lnTo>
                <a:lnTo>
                  <a:pt x="1085" y="662"/>
                </a:lnTo>
                <a:lnTo>
                  <a:pt x="1101" y="677"/>
                </a:lnTo>
                <a:lnTo>
                  <a:pt x="1116" y="689"/>
                </a:lnTo>
                <a:lnTo>
                  <a:pt x="1120" y="691"/>
                </a:lnTo>
                <a:lnTo>
                  <a:pt x="1135" y="701"/>
                </a:lnTo>
                <a:lnTo>
                  <a:pt x="1139" y="689"/>
                </a:lnTo>
                <a:lnTo>
                  <a:pt x="1131" y="699"/>
                </a:lnTo>
                <a:lnTo>
                  <a:pt x="1143" y="706"/>
                </a:lnTo>
                <a:lnTo>
                  <a:pt x="1154" y="714"/>
                </a:lnTo>
                <a:lnTo>
                  <a:pt x="1168" y="697"/>
                </a:lnTo>
                <a:lnTo>
                  <a:pt x="1160" y="689"/>
                </a:lnTo>
                <a:lnTo>
                  <a:pt x="1149" y="681"/>
                </a:lnTo>
                <a:lnTo>
                  <a:pt x="1145" y="679"/>
                </a:lnTo>
                <a:lnTo>
                  <a:pt x="1130" y="670"/>
                </a:lnTo>
                <a:lnTo>
                  <a:pt x="1126" y="679"/>
                </a:lnTo>
                <a:lnTo>
                  <a:pt x="1133" y="672"/>
                </a:lnTo>
                <a:lnTo>
                  <a:pt x="1118" y="660"/>
                </a:lnTo>
                <a:lnTo>
                  <a:pt x="1103" y="645"/>
                </a:lnTo>
                <a:lnTo>
                  <a:pt x="1085" y="628"/>
                </a:lnTo>
                <a:lnTo>
                  <a:pt x="1068" y="606"/>
                </a:lnTo>
                <a:lnTo>
                  <a:pt x="1055" y="583"/>
                </a:lnTo>
                <a:lnTo>
                  <a:pt x="1047" y="564"/>
                </a:lnTo>
                <a:lnTo>
                  <a:pt x="1037" y="574"/>
                </a:lnTo>
                <a:lnTo>
                  <a:pt x="1049" y="574"/>
                </a:lnTo>
                <a:lnTo>
                  <a:pt x="1043" y="553"/>
                </a:lnTo>
                <a:lnTo>
                  <a:pt x="1037" y="530"/>
                </a:lnTo>
                <a:lnTo>
                  <a:pt x="1030" y="505"/>
                </a:lnTo>
                <a:lnTo>
                  <a:pt x="1018" y="451"/>
                </a:lnTo>
                <a:lnTo>
                  <a:pt x="1007" y="395"/>
                </a:lnTo>
                <a:lnTo>
                  <a:pt x="993" y="341"/>
                </a:lnTo>
                <a:lnTo>
                  <a:pt x="985" y="316"/>
                </a:lnTo>
                <a:lnTo>
                  <a:pt x="978" y="295"/>
                </a:lnTo>
                <a:lnTo>
                  <a:pt x="976" y="286"/>
                </a:lnTo>
                <a:lnTo>
                  <a:pt x="966" y="266"/>
                </a:lnTo>
                <a:lnTo>
                  <a:pt x="959" y="251"/>
                </a:lnTo>
                <a:lnTo>
                  <a:pt x="949" y="242"/>
                </a:lnTo>
                <a:lnTo>
                  <a:pt x="945" y="240"/>
                </a:lnTo>
                <a:lnTo>
                  <a:pt x="934" y="234"/>
                </a:lnTo>
                <a:lnTo>
                  <a:pt x="924" y="232"/>
                </a:lnTo>
                <a:lnTo>
                  <a:pt x="918" y="232"/>
                </a:lnTo>
                <a:lnTo>
                  <a:pt x="914" y="232"/>
                </a:lnTo>
                <a:lnTo>
                  <a:pt x="901" y="238"/>
                </a:lnTo>
                <a:lnTo>
                  <a:pt x="897" y="240"/>
                </a:lnTo>
                <a:lnTo>
                  <a:pt x="884" y="251"/>
                </a:lnTo>
                <a:lnTo>
                  <a:pt x="868" y="265"/>
                </a:lnTo>
                <a:lnTo>
                  <a:pt x="853" y="284"/>
                </a:lnTo>
                <a:lnTo>
                  <a:pt x="838" y="305"/>
                </a:lnTo>
                <a:lnTo>
                  <a:pt x="807" y="351"/>
                </a:lnTo>
                <a:lnTo>
                  <a:pt x="774" y="395"/>
                </a:lnTo>
                <a:lnTo>
                  <a:pt x="759" y="416"/>
                </a:lnTo>
                <a:lnTo>
                  <a:pt x="743" y="435"/>
                </a:lnTo>
                <a:lnTo>
                  <a:pt x="728" y="449"/>
                </a:lnTo>
                <a:lnTo>
                  <a:pt x="715" y="460"/>
                </a:lnTo>
                <a:lnTo>
                  <a:pt x="724" y="468"/>
                </a:lnTo>
                <a:lnTo>
                  <a:pt x="719" y="459"/>
                </a:lnTo>
                <a:lnTo>
                  <a:pt x="705" y="464"/>
                </a:lnTo>
                <a:lnTo>
                  <a:pt x="711" y="462"/>
                </a:lnTo>
                <a:lnTo>
                  <a:pt x="711" y="474"/>
                </a:lnTo>
                <a:lnTo>
                  <a:pt x="715" y="464"/>
                </a:lnTo>
                <a:lnTo>
                  <a:pt x="703" y="464"/>
                </a:lnTo>
                <a:lnTo>
                  <a:pt x="694" y="457"/>
                </a:lnTo>
                <a:lnTo>
                  <a:pt x="690" y="466"/>
                </a:lnTo>
                <a:lnTo>
                  <a:pt x="697" y="459"/>
                </a:lnTo>
                <a:lnTo>
                  <a:pt x="690" y="445"/>
                </a:lnTo>
                <a:lnTo>
                  <a:pt x="680" y="428"/>
                </a:lnTo>
                <a:lnTo>
                  <a:pt x="672" y="437"/>
                </a:lnTo>
                <a:lnTo>
                  <a:pt x="684" y="437"/>
                </a:lnTo>
                <a:lnTo>
                  <a:pt x="676" y="414"/>
                </a:lnTo>
                <a:lnTo>
                  <a:pt x="671" y="389"/>
                </a:lnTo>
                <a:lnTo>
                  <a:pt x="665" y="361"/>
                </a:lnTo>
                <a:lnTo>
                  <a:pt x="653" y="301"/>
                </a:lnTo>
                <a:lnTo>
                  <a:pt x="642" y="242"/>
                </a:lnTo>
                <a:lnTo>
                  <a:pt x="636" y="213"/>
                </a:lnTo>
                <a:lnTo>
                  <a:pt x="630" y="188"/>
                </a:lnTo>
                <a:lnTo>
                  <a:pt x="622" y="165"/>
                </a:lnTo>
                <a:lnTo>
                  <a:pt x="621" y="157"/>
                </a:lnTo>
                <a:lnTo>
                  <a:pt x="611" y="140"/>
                </a:lnTo>
                <a:lnTo>
                  <a:pt x="603" y="126"/>
                </a:lnTo>
                <a:lnTo>
                  <a:pt x="599" y="124"/>
                </a:lnTo>
                <a:lnTo>
                  <a:pt x="588" y="119"/>
                </a:lnTo>
                <a:lnTo>
                  <a:pt x="578" y="117"/>
                </a:lnTo>
                <a:lnTo>
                  <a:pt x="573" y="117"/>
                </a:lnTo>
                <a:lnTo>
                  <a:pt x="569" y="117"/>
                </a:lnTo>
                <a:lnTo>
                  <a:pt x="555" y="122"/>
                </a:lnTo>
                <a:lnTo>
                  <a:pt x="551" y="124"/>
                </a:lnTo>
                <a:lnTo>
                  <a:pt x="538" y="136"/>
                </a:lnTo>
                <a:lnTo>
                  <a:pt x="523" y="149"/>
                </a:lnTo>
                <a:lnTo>
                  <a:pt x="507" y="169"/>
                </a:lnTo>
                <a:lnTo>
                  <a:pt x="492" y="190"/>
                </a:lnTo>
                <a:lnTo>
                  <a:pt x="461" y="236"/>
                </a:lnTo>
                <a:lnTo>
                  <a:pt x="429" y="280"/>
                </a:lnTo>
                <a:lnTo>
                  <a:pt x="413" y="301"/>
                </a:lnTo>
                <a:lnTo>
                  <a:pt x="398" y="320"/>
                </a:lnTo>
                <a:lnTo>
                  <a:pt x="382" y="334"/>
                </a:lnTo>
                <a:lnTo>
                  <a:pt x="369" y="345"/>
                </a:lnTo>
                <a:lnTo>
                  <a:pt x="379" y="353"/>
                </a:lnTo>
                <a:lnTo>
                  <a:pt x="373" y="343"/>
                </a:lnTo>
                <a:lnTo>
                  <a:pt x="359" y="349"/>
                </a:lnTo>
                <a:lnTo>
                  <a:pt x="365" y="347"/>
                </a:lnTo>
                <a:lnTo>
                  <a:pt x="365" y="359"/>
                </a:lnTo>
                <a:lnTo>
                  <a:pt x="369" y="349"/>
                </a:lnTo>
                <a:lnTo>
                  <a:pt x="357" y="349"/>
                </a:lnTo>
                <a:lnTo>
                  <a:pt x="348" y="341"/>
                </a:lnTo>
                <a:lnTo>
                  <a:pt x="344" y="351"/>
                </a:lnTo>
                <a:lnTo>
                  <a:pt x="352" y="343"/>
                </a:lnTo>
                <a:lnTo>
                  <a:pt x="344" y="330"/>
                </a:lnTo>
                <a:lnTo>
                  <a:pt x="334" y="313"/>
                </a:lnTo>
                <a:lnTo>
                  <a:pt x="327" y="322"/>
                </a:lnTo>
                <a:lnTo>
                  <a:pt x="338" y="322"/>
                </a:lnTo>
                <a:lnTo>
                  <a:pt x="331" y="299"/>
                </a:lnTo>
                <a:lnTo>
                  <a:pt x="325" y="274"/>
                </a:lnTo>
                <a:lnTo>
                  <a:pt x="319" y="245"/>
                </a:lnTo>
                <a:lnTo>
                  <a:pt x="308" y="186"/>
                </a:lnTo>
                <a:lnTo>
                  <a:pt x="296" y="126"/>
                </a:lnTo>
                <a:lnTo>
                  <a:pt x="290" y="97"/>
                </a:lnTo>
                <a:lnTo>
                  <a:pt x="284" y="73"/>
                </a:lnTo>
                <a:lnTo>
                  <a:pt x="277" y="49"/>
                </a:lnTo>
                <a:lnTo>
                  <a:pt x="275" y="42"/>
                </a:lnTo>
                <a:lnTo>
                  <a:pt x="265" y="24"/>
                </a:lnTo>
                <a:lnTo>
                  <a:pt x="258" y="11"/>
                </a:lnTo>
                <a:lnTo>
                  <a:pt x="254" y="9"/>
                </a:lnTo>
                <a:lnTo>
                  <a:pt x="242" y="3"/>
                </a:lnTo>
                <a:lnTo>
                  <a:pt x="233" y="1"/>
                </a:lnTo>
                <a:lnTo>
                  <a:pt x="227" y="0"/>
                </a:lnTo>
                <a:lnTo>
                  <a:pt x="215" y="1"/>
                </a:lnTo>
                <a:lnTo>
                  <a:pt x="211" y="1"/>
                </a:lnTo>
                <a:lnTo>
                  <a:pt x="198" y="5"/>
                </a:lnTo>
                <a:lnTo>
                  <a:pt x="185" y="13"/>
                </a:lnTo>
                <a:lnTo>
                  <a:pt x="181" y="15"/>
                </a:lnTo>
                <a:lnTo>
                  <a:pt x="167" y="24"/>
                </a:lnTo>
                <a:lnTo>
                  <a:pt x="154" y="36"/>
                </a:lnTo>
                <a:lnTo>
                  <a:pt x="140" y="49"/>
                </a:lnTo>
                <a:lnTo>
                  <a:pt x="125" y="65"/>
                </a:lnTo>
                <a:lnTo>
                  <a:pt x="94" y="101"/>
                </a:lnTo>
                <a:lnTo>
                  <a:pt x="64" y="144"/>
                </a:lnTo>
                <a:lnTo>
                  <a:pt x="31" y="188"/>
                </a:lnTo>
                <a:lnTo>
                  <a:pt x="0" y="2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6650196" y="4771165"/>
            <a:ext cx="127794" cy="59803"/>
            <a:chOff x="2636" y="2787"/>
            <a:chExt cx="115" cy="58"/>
          </a:xfrm>
        </p:grpSpPr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636" y="2787"/>
              <a:ext cx="6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681" y="2789"/>
              <a:ext cx="70" cy="5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41" y="111"/>
                </a:cxn>
                <a:cxn ang="0">
                  <a:pos x="56" y="0"/>
                </a:cxn>
                <a:cxn ang="0">
                  <a:pos x="0" y="111"/>
                </a:cxn>
              </a:cxnLst>
              <a:rect l="0" t="0" r="r" b="b"/>
              <a:pathLst>
                <a:path w="141" h="111">
                  <a:moveTo>
                    <a:pt x="0" y="111"/>
                  </a:moveTo>
                  <a:lnTo>
                    <a:pt x="141" y="111"/>
                  </a:lnTo>
                  <a:lnTo>
                    <a:pt x="56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586855" y="4361827"/>
            <a:ext cx="0" cy="2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6062345" y="5254741"/>
            <a:ext cx="1083469" cy="30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0000"/>
                </a:solidFill>
              </a:rPr>
              <a:t>Reaction</a:t>
            </a:r>
            <a:endParaRPr lang="en-US" sz="2400" dirty="0"/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6446838" y="6019800"/>
            <a:ext cx="242253" cy="1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00"/>
                </a:solidFill>
              </a:rPr>
              <a:t>Cl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endParaRPr lang="en-US" sz="2400" baseline="-25000" dirty="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1800" y="4719611"/>
            <a:ext cx="693420" cy="46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Cl</a:t>
            </a:r>
            <a:r>
              <a:rPr lang="en-US" sz="2400" b="1" baseline="30000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6372916" y="5753394"/>
            <a:ext cx="370490" cy="992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35052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OH(g)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334000" y="4191000"/>
            <a:ext cx="152400" cy="76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4" grpId="0" animBg="1"/>
      <p:bldP spid="16" grpId="0" animBg="1"/>
      <p:bldP spid="21" grpId="0"/>
      <p:bldP spid="23" grpId="0"/>
      <p:bldP spid="2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5943600" cy="4535898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1905000"/>
            <a:ext cx="5943600" cy="45720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600200" y="19812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Photolysis Lamps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2667000"/>
            <a:ext cx="4572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172200" y="2967335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/>
              <a:t>API-MS (Cl</a:t>
            </a:r>
            <a:r>
              <a:rPr lang="en-US" sz="2400" b="1" baseline="-25000" dirty="0" smtClean="0"/>
              <a:t>2</a:t>
            </a:r>
            <a:r>
              <a:rPr lang="en-US" sz="2400" b="1" dirty="0"/>
              <a:t>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50987" y="4657725"/>
            <a:ext cx="1344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/>
              <a:t>UV/</a:t>
            </a:r>
            <a:r>
              <a:rPr lang="en-US" sz="2400" b="1" dirty="0" err="1"/>
              <a:t>vis</a:t>
            </a:r>
            <a:endParaRPr lang="en-US" sz="2400" b="1" dirty="0"/>
          </a:p>
          <a:p>
            <a:pPr eaLnBrk="0" hangingPunct="0"/>
            <a:r>
              <a:rPr lang="en-US" sz="2400" b="1" dirty="0"/>
              <a:t>(DOAS)</a:t>
            </a:r>
          </a:p>
          <a:p>
            <a:pPr eaLnBrk="0" hangingPunct="0"/>
            <a:r>
              <a:rPr lang="en-US" sz="2400" b="1" dirty="0"/>
              <a:t>(O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43200" y="5029200"/>
            <a:ext cx="7620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400800" y="4807803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FTIR (O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334000" y="5105400"/>
            <a:ext cx="1066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34000" y="1524000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Science, 288, 301 (2000)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838201" y="2362200"/>
            <a:ext cx="7620000" cy="4419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47"/>
          <p:cNvGrpSpPr>
            <a:grpSpLocks/>
          </p:cNvGrpSpPr>
          <p:nvPr/>
        </p:nvGrpSpPr>
        <p:grpSpPr bwMode="auto">
          <a:xfrm>
            <a:off x="1608993" y="2438400"/>
            <a:ext cx="5934808" cy="4202243"/>
            <a:chOff x="151" y="1120"/>
            <a:chExt cx="3600" cy="2540"/>
          </a:xfrm>
        </p:grpSpPr>
        <p:grpSp>
          <p:nvGrpSpPr>
            <p:cNvPr id="73" name="Group 3"/>
            <p:cNvGrpSpPr>
              <a:grpSpLocks/>
            </p:cNvGrpSpPr>
            <p:nvPr/>
          </p:nvGrpSpPr>
          <p:grpSpPr bwMode="auto">
            <a:xfrm>
              <a:off x="151" y="1120"/>
              <a:ext cx="3600" cy="2540"/>
              <a:chOff x="912" y="1302"/>
              <a:chExt cx="3600" cy="2540"/>
            </a:xfrm>
          </p:grpSpPr>
          <p:grpSp>
            <p:nvGrpSpPr>
              <p:cNvPr id="77" name="Group 4"/>
              <p:cNvGrpSpPr>
                <a:grpSpLocks/>
              </p:cNvGrpSpPr>
              <p:nvPr/>
            </p:nvGrpSpPr>
            <p:grpSpPr bwMode="auto">
              <a:xfrm>
                <a:off x="912" y="1302"/>
                <a:ext cx="3600" cy="2540"/>
                <a:chOff x="912" y="1302"/>
                <a:chExt cx="3600" cy="2540"/>
              </a:xfrm>
            </p:grpSpPr>
            <p:grpSp>
              <p:nvGrpSpPr>
                <p:cNvPr id="79" name="Group 5"/>
                <p:cNvGrpSpPr>
                  <a:grpSpLocks/>
                </p:cNvGrpSpPr>
                <p:nvPr/>
              </p:nvGrpSpPr>
              <p:grpSpPr bwMode="auto">
                <a:xfrm>
                  <a:off x="912" y="1302"/>
                  <a:ext cx="3600" cy="2540"/>
                  <a:chOff x="936" y="1410"/>
                  <a:chExt cx="3600" cy="2540"/>
                </a:xfrm>
              </p:grpSpPr>
              <p:grpSp>
                <p:nvGrpSpPr>
                  <p:cNvPr id="81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936" y="1410"/>
                    <a:ext cx="3600" cy="2540"/>
                    <a:chOff x="936" y="1410"/>
                    <a:chExt cx="3600" cy="2540"/>
                  </a:xfrm>
                </p:grpSpPr>
                <p:grpSp>
                  <p:nvGrpSpPr>
                    <p:cNvPr id="83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6" y="1410"/>
                      <a:ext cx="3600" cy="2540"/>
                      <a:chOff x="1056" y="1290"/>
                      <a:chExt cx="3600" cy="2540"/>
                    </a:xfrm>
                  </p:grpSpPr>
                  <p:graphicFrame>
                    <p:nvGraphicFramePr>
                      <p:cNvPr id="85" name="Object 8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056" y="1290"/>
                      <a:ext cx="3600" cy="2540"/>
                    </p:xfrm>
                    <a:graphic>
                      <a:graphicData uri="http://schemas.openxmlformats.org/presentationml/2006/ole">
                        <p:oleObj spid="_x0000_s89092" name="Image" r:id="rId4" imgW="12249912" imgH="8641017" progId="">
                          <p:embed/>
                        </p:oleObj>
                      </a:graphicData>
                    </a:graphic>
                  </p:graphicFrame>
                  <p:grpSp>
                    <p:nvGrpSpPr>
                      <p:cNvPr id="8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74" y="2538"/>
                        <a:ext cx="2094" cy="552"/>
                        <a:chOff x="1974" y="2538"/>
                        <a:chExt cx="2094" cy="552"/>
                      </a:xfrm>
                    </p:grpSpPr>
                    <p:sp>
                      <p:nvSpPr>
                        <p:cNvPr id="8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74" y="3042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88" name="Oval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2" y="2862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89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36" y="2766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0" name="Oval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58" y="266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1" name="Oval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6" y="2592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2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08" y="257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3" name="Oval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42" y="254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4" name="Oval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64" y="2538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5" name="Oval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92" y="254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6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20" y="2568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0" hangingPunct="0">
                            <a:defRPr/>
                          </a:pPr>
                          <a:endParaRPr lang="en-US" sz="4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8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3378"/>
                      <a:ext cx="1002" cy="14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8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156" y="2430"/>
                    <a:ext cx="780" cy="18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80" name="Rectangle 22"/>
                <p:cNvSpPr>
                  <a:spLocks noChangeArrowheads="1"/>
                </p:cNvSpPr>
                <p:nvPr/>
              </p:nvSpPr>
              <p:spPr bwMode="auto">
                <a:xfrm>
                  <a:off x="1554" y="2328"/>
                  <a:ext cx="582" cy="1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8" name="Rectangle 23"/>
              <p:cNvSpPr>
                <a:spLocks noChangeArrowheads="1"/>
              </p:cNvSpPr>
              <p:nvPr/>
            </p:nvSpPr>
            <p:spPr bwMode="auto">
              <a:xfrm>
                <a:off x="1806" y="1674"/>
                <a:ext cx="804" cy="13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74" name="Group 41"/>
            <p:cNvGrpSpPr>
              <a:grpSpLocks/>
            </p:cNvGrpSpPr>
            <p:nvPr/>
          </p:nvGrpSpPr>
          <p:grpSpPr bwMode="auto">
            <a:xfrm>
              <a:off x="2311" y="1932"/>
              <a:ext cx="1038" cy="384"/>
              <a:chOff x="2873" y="2215"/>
              <a:chExt cx="1038" cy="384"/>
            </a:xfrm>
          </p:grpSpPr>
          <p:sp>
            <p:nvSpPr>
              <p:cNvPr id="75" name="Text Box 42"/>
              <p:cNvSpPr txBox="1">
                <a:spLocks noChangeArrowheads="1"/>
              </p:cNvSpPr>
              <p:nvPr/>
            </p:nvSpPr>
            <p:spPr bwMode="auto">
              <a:xfrm>
                <a:off x="2873" y="2215"/>
                <a:ext cx="103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FF00"/>
                    </a:solidFill>
                    <a:latin typeface="Times New Roman" pitchFamily="18" charset="0"/>
                  </a:rPr>
                  <a:t>Cl</a:t>
                </a:r>
                <a:r>
                  <a:rPr lang="en-US" b="1" baseline="-25000" dirty="0">
                    <a:solidFill>
                      <a:srgbClr val="00FF00"/>
                    </a:solidFill>
                    <a:latin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00FF00"/>
                    </a:solidFill>
                    <a:latin typeface="Times New Roman" pitchFamily="18" charset="0"/>
                  </a:rPr>
                  <a:t> measured</a:t>
                </a:r>
              </a:p>
            </p:txBody>
          </p:sp>
          <p:sp>
            <p:nvSpPr>
              <p:cNvPr id="76" name="Line 43"/>
              <p:cNvSpPr>
                <a:spLocks noChangeShapeType="1"/>
              </p:cNvSpPr>
              <p:nvPr/>
            </p:nvSpPr>
            <p:spPr bwMode="auto">
              <a:xfrm flipH="1">
                <a:off x="2921" y="2455"/>
                <a:ext cx="126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7" name="Group 26"/>
          <p:cNvGrpSpPr>
            <a:grpSpLocks/>
          </p:cNvGrpSpPr>
          <p:nvPr/>
        </p:nvGrpSpPr>
        <p:grpSpPr bwMode="auto">
          <a:xfrm>
            <a:off x="2743200" y="5397736"/>
            <a:ext cx="3501537" cy="622064"/>
            <a:chOff x="1848" y="3188"/>
            <a:chExt cx="2124" cy="376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1848" y="3496"/>
              <a:ext cx="2124" cy="68"/>
              <a:chOff x="1956" y="3382"/>
              <a:chExt cx="2124" cy="68"/>
            </a:xfrm>
          </p:grpSpPr>
          <p:sp>
            <p:nvSpPr>
              <p:cNvPr id="102" name="AutoShape 28"/>
              <p:cNvSpPr>
                <a:spLocks noChangeArrowheads="1"/>
              </p:cNvSpPr>
              <p:nvPr/>
            </p:nvSpPr>
            <p:spPr bwMode="auto">
              <a:xfrm>
                <a:off x="1956" y="3382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3" name="AutoShape 29"/>
              <p:cNvSpPr>
                <a:spLocks noChangeArrowheads="1"/>
              </p:cNvSpPr>
              <p:nvPr/>
            </p:nvSpPr>
            <p:spPr bwMode="auto">
              <a:xfrm>
                <a:off x="2646" y="3382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4" name="AutoShape 30"/>
              <p:cNvSpPr>
                <a:spLocks noChangeArrowheads="1"/>
              </p:cNvSpPr>
              <p:nvPr/>
            </p:nvSpPr>
            <p:spPr bwMode="auto">
              <a:xfrm>
                <a:off x="2880" y="3382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5" name="AutoShape 31"/>
              <p:cNvSpPr>
                <a:spLocks noChangeArrowheads="1"/>
              </p:cNvSpPr>
              <p:nvPr/>
            </p:nvSpPr>
            <p:spPr bwMode="auto">
              <a:xfrm>
                <a:off x="3096" y="3388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6" name="AutoShape 32"/>
              <p:cNvSpPr>
                <a:spLocks noChangeArrowheads="1"/>
              </p:cNvSpPr>
              <p:nvPr/>
            </p:nvSpPr>
            <p:spPr bwMode="auto">
              <a:xfrm>
                <a:off x="3324" y="3388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7" name="AutoShape 33"/>
              <p:cNvSpPr>
                <a:spLocks noChangeArrowheads="1"/>
              </p:cNvSpPr>
              <p:nvPr/>
            </p:nvSpPr>
            <p:spPr bwMode="auto">
              <a:xfrm>
                <a:off x="3552" y="3388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8" name="AutoShape 34"/>
              <p:cNvSpPr>
                <a:spLocks noChangeArrowheads="1"/>
              </p:cNvSpPr>
              <p:nvPr/>
            </p:nvSpPr>
            <p:spPr bwMode="auto">
              <a:xfrm>
                <a:off x="3774" y="3382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9" name="AutoShape 35"/>
              <p:cNvSpPr>
                <a:spLocks noChangeArrowheads="1"/>
              </p:cNvSpPr>
              <p:nvPr/>
            </p:nvSpPr>
            <p:spPr bwMode="auto">
              <a:xfrm>
                <a:off x="4008" y="3388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10" name="AutoShape 36"/>
              <p:cNvSpPr>
                <a:spLocks noChangeArrowheads="1"/>
              </p:cNvSpPr>
              <p:nvPr/>
            </p:nvSpPr>
            <p:spPr bwMode="auto">
              <a:xfrm>
                <a:off x="2190" y="3388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11" name="AutoShape 37"/>
              <p:cNvSpPr>
                <a:spLocks noChangeArrowheads="1"/>
              </p:cNvSpPr>
              <p:nvPr/>
            </p:nvSpPr>
            <p:spPr bwMode="auto">
              <a:xfrm>
                <a:off x="2412" y="3382"/>
                <a:ext cx="72" cy="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99" name="Group 38"/>
            <p:cNvGrpSpPr>
              <a:grpSpLocks/>
            </p:cNvGrpSpPr>
            <p:nvPr/>
          </p:nvGrpSpPr>
          <p:grpSpPr bwMode="auto">
            <a:xfrm>
              <a:off x="2934" y="3188"/>
              <a:ext cx="827" cy="310"/>
              <a:chOff x="2934" y="3188"/>
              <a:chExt cx="827" cy="310"/>
            </a:xfrm>
          </p:grpSpPr>
          <p:sp>
            <p:nvSpPr>
              <p:cNvPr id="100" name="Text Box 39"/>
              <p:cNvSpPr txBox="1">
                <a:spLocks noChangeArrowheads="1"/>
              </p:cNvSpPr>
              <p:nvPr/>
            </p:nvSpPr>
            <p:spPr bwMode="auto">
              <a:xfrm>
                <a:off x="3047" y="3188"/>
                <a:ext cx="714" cy="2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</a:rPr>
                  <a:t>predicted</a:t>
                </a:r>
              </a:p>
            </p:txBody>
          </p:sp>
          <p:sp>
            <p:nvSpPr>
              <p:cNvPr id="101" name="Line 40"/>
              <p:cNvSpPr>
                <a:spLocks noChangeShapeType="1"/>
              </p:cNvSpPr>
              <p:nvPr/>
            </p:nvSpPr>
            <p:spPr bwMode="auto">
              <a:xfrm flipH="1">
                <a:off x="2934" y="3390"/>
                <a:ext cx="138" cy="10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112" name="Text Box 44"/>
          <p:cNvSpPr txBox="1">
            <a:spLocks noChangeArrowheads="1"/>
          </p:cNvSpPr>
          <p:nvPr/>
        </p:nvSpPr>
        <p:spPr bwMode="auto">
          <a:xfrm>
            <a:off x="4057162" y="3962376"/>
            <a:ext cx="484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</a:t>
            </a:r>
            <a:r>
              <a:rPr lang="en-US" sz="2000" b="1" baseline="-25000">
                <a:latin typeface="Times New Roman" pitchFamily="18" charset="0"/>
              </a:rPr>
              <a:t>3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" y="1600200"/>
            <a:ext cx="768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mechanism in the bulk phase failed totally to describe the chlorine chemistry at sea water particles</a:t>
            </a:r>
          </a:p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350789" y="1981200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Science, 288, 301 (2000)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722437"/>
            <a:ext cx="4038600" cy="4525963"/>
          </a:xfrm>
        </p:spPr>
        <p:txBody>
          <a:bodyPr/>
          <a:lstStyle/>
          <a:p>
            <a:r>
              <a:rPr lang="en-US" dirty="0" smtClean="0"/>
              <a:t>Simulations show that </a:t>
            </a:r>
            <a:r>
              <a:rPr lang="en-US" dirty="0" err="1" smtClean="0"/>
              <a:t>Cl</a:t>
            </a:r>
            <a:r>
              <a:rPr lang="en-US" baseline="30000" dirty="0" smtClean="0"/>
              <a:t>−</a:t>
            </a:r>
            <a:r>
              <a:rPr lang="en-US" dirty="0" smtClean="0"/>
              <a:t> is readily available at the interface</a:t>
            </a:r>
          </a:p>
          <a:p>
            <a:endParaRPr lang="en-US" dirty="0"/>
          </a:p>
        </p:txBody>
      </p:sp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228600" y="1752600"/>
          <a:ext cx="4648200" cy="4724400"/>
        </p:xfrm>
        <a:graphic>
          <a:graphicData uri="http://schemas.openxmlformats.org/presentationml/2006/ole">
            <p:oleObj spid="_x0000_s165890" name="Image" r:id="rId3" imgW="9200141" imgH="9250971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1752600"/>
            <a:ext cx="4648200" cy="4724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4114800"/>
            <a:ext cx="8382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3657600" y="4419600"/>
            <a:ext cx="20574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62400" y="52578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00600" y="5486400"/>
            <a:ext cx="1905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57400" y="3581400"/>
            <a:ext cx="838200" cy="762000"/>
          </a:xfrm>
          <a:prstGeom prst="ellipse">
            <a:avLst/>
          </a:prstGeom>
          <a:noFill/>
          <a:ln w="57150">
            <a:solidFill>
              <a:srgbClr val="52D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6"/>
          </p:cNvCxnSpPr>
          <p:nvPr/>
        </p:nvCxnSpPr>
        <p:spPr>
          <a:xfrm flipV="1">
            <a:off x="2895600" y="3733800"/>
            <a:ext cx="3124200" cy="228600"/>
          </a:xfrm>
          <a:prstGeom prst="straightConnector1">
            <a:avLst/>
          </a:prstGeom>
          <a:ln w="38100">
            <a:solidFill>
              <a:srgbClr val="52DD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962" y="4191000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Cl</a:t>
            </a:r>
            <a:r>
              <a:rPr lang="en-US" sz="2400" baseline="30000" dirty="0" smtClean="0">
                <a:solidFill>
                  <a:srgbClr val="FFFF00"/>
                </a:solidFill>
              </a:rPr>
              <a:t>−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350520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2DD05"/>
                </a:solidFill>
              </a:rPr>
              <a:t>Na</a:t>
            </a:r>
            <a:r>
              <a:rPr lang="en-US" sz="2400" baseline="30000" dirty="0" smtClean="0">
                <a:solidFill>
                  <a:srgbClr val="52DD05"/>
                </a:solidFill>
              </a:rPr>
              <a:t>+</a:t>
            </a:r>
            <a:endParaRPr lang="en-US" sz="2400" dirty="0">
              <a:solidFill>
                <a:srgbClr val="52DD0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5253335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6245423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Science, 288, 301 (2000)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971800"/>
            <a:ext cx="486503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191000" y="2971800"/>
            <a:ext cx="4876800" cy="38100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5334000" cy="198120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sz="half" idx="1"/>
          </p:nvPr>
        </p:nvGraphicFramePr>
        <p:xfrm>
          <a:off x="228600" y="2514600"/>
          <a:ext cx="5010462" cy="1600200"/>
        </p:xfrm>
        <a:graphic>
          <a:graphicData uri="http://schemas.openxmlformats.org/presentationml/2006/ole">
            <p:oleObj spid="_x0000_s191490" name="Equation" r:id="rId5" imgW="2425680" imgH="774360" progId="Equation.3">
              <p:embed/>
            </p:oleObj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3733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the interface: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Reaction does not require an acid (H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) for 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production</a:t>
            </a:r>
          </a:p>
          <a:p>
            <a:endParaRPr lang="en-US" sz="1000" dirty="0" smtClean="0"/>
          </a:p>
          <a:p>
            <a:r>
              <a:rPr lang="en-US" sz="2000" dirty="0" smtClean="0"/>
              <a:t>OH</a:t>
            </a:r>
            <a:r>
              <a:rPr lang="en-US" sz="2000" baseline="30000" dirty="0" smtClean="0"/>
              <a:t>- </a:t>
            </a:r>
            <a:r>
              <a:rPr lang="en-US" sz="2000" dirty="0" smtClean="0"/>
              <a:t>is produced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2587823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Science, 288, 301 (2000)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609600" y="1752600"/>
            <a:ext cx="7924800" cy="4419600"/>
          </a:xfrm>
          <a:prstGeom prst="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84530" y="4525554"/>
            <a:ext cx="4480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/>
              <a:t>O</a:t>
            </a:r>
            <a:r>
              <a:rPr lang="en-US" sz="2000" baseline="-25000"/>
              <a:t>3</a:t>
            </a:r>
            <a:endParaRPr lang="en-US" sz="200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58376" y="4591976"/>
            <a:ext cx="2661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/>
              <a:t>Cl</a:t>
            </a:r>
            <a:r>
              <a:rPr lang="en-US" sz="1600" baseline="-25000"/>
              <a:t>2</a:t>
            </a:r>
            <a:r>
              <a:rPr lang="en-US" sz="1600"/>
              <a:t>, model, bulk aqueous phase chemistry only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15038" y="5149851"/>
            <a:ext cx="407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27117" y="5116341"/>
            <a:ext cx="82696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32563" y="5149851"/>
            <a:ext cx="407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744642" y="5116341"/>
            <a:ext cx="82696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837388" y="5149851"/>
            <a:ext cx="407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249467" y="5116341"/>
            <a:ext cx="82696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353325" y="5149851"/>
            <a:ext cx="407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765404" y="5116341"/>
            <a:ext cx="82695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870850" y="5149851"/>
            <a:ext cx="407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282929" y="5116341"/>
            <a:ext cx="82695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375675" y="5149851"/>
            <a:ext cx="407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787754" y="5116341"/>
            <a:ext cx="82695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894788" y="5149851"/>
            <a:ext cx="407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306867" y="5116341"/>
            <a:ext cx="82696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412313" y="5149851"/>
            <a:ext cx="407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24392" y="5116341"/>
            <a:ext cx="82696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5917138" y="5149851"/>
            <a:ext cx="407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329217" y="5116341"/>
            <a:ext cx="82696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431488" y="5149851"/>
            <a:ext cx="407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843567" y="5116341"/>
            <a:ext cx="82696" cy="985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AutoShape 25"/>
          <p:cNvCxnSpPr>
            <a:cxnSpLocks noChangeShapeType="1"/>
          </p:cNvCxnSpPr>
          <p:nvPr/>
        </p:nvCxnSpPr>
        <p:spPr bwMode="auto">
          <a:xfrm>
            <a:off x="4166827" y="4957139"/>
            <a:ext cx="533761" cy="19271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162723" y="2490126"/>
            <a:ext cx="2398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/>
              <a:t>Cl</a:t>
            </a:r>
            <a:r>
              <a:rPr lang="en-US" sz="1600" baseline="-25000"/>
              <a:t>2</a:t>
            </a:r>
            <a:r>
              <a:rPr lang="en-US" sz="1600"/>
              <a:t>, model, including interface chemistry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356988" y="2605884"/>
            <a:ext cx="1947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/>
              <a:t>Cl</a:t>
            </a:r>
            <a:r>
              <a:rPr lang="en-US" sz="1600" baseline="-25000"/>
              <a:t>2</a:t>
            </a:r>
            <a:r>
              <a:rPr lang="en-US" sz="1600"/>
              <a:t>, experiment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3850244" y="2948417"/>
            <a:ext cx="208994" cy="3615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100655" y="2871086"/>
            <a:ext cx="225533" cy="2928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059964" y="5619691"/>
            <a:ext cx="3112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</a:rPr>
              <a:t>Photolysis time (min)</a:t>
            </a:r>
            <a:endParaRPr lang="en-US" sz="2000" b="1" dirty="0"/>
          </a:p>
        </p:txBody>
      </p: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762000" y="1981200"/>
            <a:ext cx="7620000" cy="3622675"/>
            <a:chOff x="277" y="768"/>
            <a:chExt cx="5068" cy="2425"/>
          </a:xfrm>
        </p:grpSpPr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 rot="-5400000">
              <a:off x="-637" y="1721"/>
              <a:ext cx="20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</a:rPr>
                <a:t>[Cl</a:t>
              </a:r>
              <a:r>
                <a:rPr lang="en-US" sz="2000" b="1" baseline="-25000">
                  <a:solidFill>
                    <a:schemeClr val="bg1"/>
                  </a:solidFill>
                </a:rPr>
                <a:t>2</a:t>
              </a:r>
              <a:r>
                <a:rPr lang="en-US" sz="2000" b="1">
                  <a:solidFill>
                    <a:schemeClr val="bg1"/>
                  </a:solidFill>
                </a:rPr>
                <a:t>] (10</a:t>
              </a:r>
              <a:r>
                <a:rPr lang="en-US" sz="2000" b="1" baseline="30000">
                  <a:solidFill>
                    <a:schemeClr val="bg1"/>
                  </a:solidFill>
                </a:rPr>
                <a:t>12</a:t>
              </a:r>
              <a:r>
                <a:rPr lang="en-US" sz="2000" b="1">
                  <a:solidFill>
                    <a:schemeClr val="bg1"/>
                  </a:solidFill>
                </a:rPr>
                <a:t> molecules cm</a:t>
              </a:r>
              <a:r>
                <a:rPr lang="en-US" sz="2000" b="1" baseline="30000">
                  <a:solidFill>
                    <a:schemeClr val="bg1"/>
                  </a:solidFill>
                </a:rPr>
                <a:t>-3</a:t>
              </a:r>
              <a:r>
                <a:rPr lang="en-US" sz="2000" b="1">
                  <a:solidFill>
                    <a:schemeClr val="bg1"/>
                  </a:solidFill>
                </a:rPr>
                <a:t>)</a:t>
              </a:r>
              <a:endParaRPr lang="en-US" sz="2000" b="1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 rot="-5400000">
              <a:off x="4199" y="1807"/>
              <a:ext cx="20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</a:rPr>
                <a:t>[O</a:t>
              </a:r>
              <a:r>
                <a:rPr lang="en-US" sz="2000" b="1" baseline="-25000">
                  <a:solidFill>
                    <a:schemeClr val="bg1"/>
                  </a:solidFill>
                </a:rPr>
                <a:t>3</a:t>
              </a:r>
              <a:r>
                <a:rPr lang="en-US" sz="2000" b="1">
                  <a:solidFill>
                    <a:schemeClr val="bg1"/>
                  </a:solidFill>
                </a:rPr>
                <a:t>] (10</a:t>
              </a:r>
              <a:r>
                <a:rPr lang="en-US" sz="2000" b="1" baseline="30000">
                  <a:solidFill>
                    <a:schemeClr val="bg1"/>
                  </a:solidFill>
                </a:rPr>
                <a:t>14</a:t>
              </a:r>
              <a:r>
                <a:rPr lang="en-US" sz="2000" b="1">
                  <a:solidFill>
                    <a:schemeClr val="bg1"/>
                  </a:solidFill>
                </a:rPr>
                <a:t> molecules cm</a:t>
              </a:r>
              <a:r>
                <a:rPr lang="en-US" sz="2000" b="1" baseline="30000">
                  <a:solidFill>
                    <a:schemeClr val="bg1"/>
                  </a:solidFill>
                </a:rPr>
                <a:t>-3</a:t>
              </a:r>
              <a:r>
                <a:rPr lang="en-US" sz="2000" b="1">
                  <a:solidFill>
                    <a:schemeClr val="bg1"/>
                  </a:solidFill>
                </a:rPr>
                <a:t>)</a:t>
              </a:r>
              <a:endParaRPr lang="en-US" sz="2000" b="1"/>
            </a:p>
          </p:txBody>
        </p:sp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576" y="768"/>
              <a:ext cx="4500" cy="2425"/>
              <a:chOff x="582" y="849"/>
              <a:chExt cx="4500" cy="2425"/>
            </a:xfrm>
          </p:grpSpPr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>
                <a:off x="582" y="849"/>
                <a:ext cx="4495" cy="2425"/>
                <a:chOff x="582" y="849"/>
                <a:chExt cx="4495" cy="2425"/>
              </a:xfrm>
            </p:grpSpPr>
            <p:pic>
              <p:nvPicPr>
                <p:cNvPr id="39" name="Picture 3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82" y="849"/>
                  <a:ext cx="4495" cy="2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3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25" y="2933"/>
                  <a:ext cx="3742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Rectangle 39"/>
                <p:cNvSpPr>
                  <a:spLocks noChangeArrowheads="1"/>
                </p:cNvSpPr>
                <p:nvPr/>
              </p:nvSpPr>
              <p:spPr bwMode="auto">
                <a:xfrm>
                  <a:off x="4491" y="849"/>
                  <a:ext cx="224" cy="2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" name="Rectangle 40"/>
                <p:cNvSpPr>
                  <a:spLocks noChangeArrowheads="1"/>
                </p:cNvSpPr>
                <p:nvPr/>
              </p:nvSpPr>
              <p:spPr bwMode="auto">
                <a:xfrm>
                  <a:off x="1032" y="918"/>
                  <a:ext cx="366" cy="28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" name="Rectangle 41"/>
              <p:cNvSpPr>
                <a:spLocks noChangeArrowheads="1"/>
              </p:cNvSpPr>
              <p:nvPr/>
            </p:nvSpPr>
            <p:spPr bwMode="auto">
              <a:xfrm>
                <a:off x="586" y="2986"/>
                <a:ext cx="366" cy="28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Rectangle 42"/>
              <p:cNvSpPr>
                <a:spLocks noChangeArrowheads="1"/>
              </p:cNvSpPr>
              <p:nvPr/>
            </p:nvSpPr>
            <p:spPr bwMode="auto">
              <a:xfrm>
                <a:off x="4643" y="2975"/>
                <a:ext cx="439" cy="29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2454455" y="2980481"/>
            <a:ext cx="4495620" cy="1177182"/>
            <a:chOff x="1458" y="1428"/>
            <a:chExt cx="2990" cy="788"/>
          </a:xfrm>
        </p:grpSpPr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1458" y="2142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3726" y="1428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1788" y="1896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106" y="1752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30" y="1596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760" y="1500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3084" y="1470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3408" y="1434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374" y="1464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4056" y="1440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2257750" y="2209376"/>
            <a:ext cx="4725663" cy="1487911"/>
            <a:chOff x="1326" y="930"/>
            <a:chExt cx="3143" cy="996"/>
          </a:xfrm>
        </p:grpSpPr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1326" y="930"/>
              <a:ext cx="298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</a:rPr>
                <a:t>With </a:t>
              </a:r>
              <a:r>
                <a:rPr lang="en-US" sz="2800" b="1" dirty="0">
                  <a:solidFill>
                    <a:srgbClr val="FF0000"/>
                  </a:solidFill>
                </a:rPr>
                <a:t>interface reaction</a:t>
              </a: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1770" y="1254"/>
              <a:ext cx="228" cy="4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082" y="1608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500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3378" y="1500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3708" y="1542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4020" y="1590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4344" y="1656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1758" y="1818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1586475" y="3072991"/>
            <a:ext cx="550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</a:t>
            </a:r>
            <a:r>
              <a:rPr lang="en-US" sz="2000" b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4519213" y="3247998"/>
            <a:ext cx="703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Times New Roman" pitchFamily="18" charset="0"/>
              </a:rPr>
              <a:t>Cl</a:t>
            </a:r>
            <a:r>
              <a:rPr lang="en-US" sz="2400" b="1" baseline="-25000">
                <a:solidFill>
                  <a:srgbClr val="00FF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2295804" y="4582180"/>
            <a:ext cx="4866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Disaster averted!</a:t>
            </a:r>
            <a:r>
              <a:rPr lang="en-US" sz="2800" b="1" dirty="0">
                <a:solidFill>
                  <a:srgbClr val="66FF66"/>
                </a:solidFill>
              </a:rPr>
              <a:t> </a:t>
            </a:r>
            <a:endParaRPr lang="en-US" sz="2800" b="1" i="1" dirty="0">
              <a:solidFill>
                <a:srgbClr val="66FF6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200" y="6096000"/>
            <a:ext cx="9106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1200" dirty="0" smtClean="0"/>
              <a:t>MAGIC model (Model of Aerosol, Gas, and Interfacial Chemistry), D. </a:t>
            </a:r>
            <a:r>
              <a:rPr lang="en-US" sz="1200" dirty="0" err="1" smtClean="0"/>
              <a:t>Dabdub</a:t>
            </a:r>
            <a:r>
              <a:rPr lang="en-US" sz="1200" dirty="0" smtClean="0"/>
              <a:t> and J. H. Seinfeld, Parallel Computing, 22, 111 (1996)</a:t>
            </a:r>
          </a:p>
          <a:p>
            <a:pPr>
              <a:lnSpc>
                <a:spcPct val="150000"/>
              </a:lnSpc>
            </a:pPr>
            <a:r>
              <a:rPr lang="en-US" sz="1200" dirty="0" err="1" smtClean="0">
                <a:solidFill>
                  <a:srgbClr val="FFFFFF"/>
                </a:solidFill>
              </a:rPr>
              <a:t>Knipping</a:t>
            </a:r>
            <a:r>
              <a:rPr lang="en-US" sz="1200" dirty="0" smtClean="0">
                <a:solidFill>
                  <a:srgbClr val="FFFFFF"/>
                </a:solidFill>
              </a:rPr>
              <a:t> and </a:t>
            </a:r>
            <a:r>
              <a:rPr lang="en-US" sz="1200" dirty="0" err="1" smtClean="0">
                <a:solidFill>
                  <a:srgbClr val="FFFFFF"/>
                </a:solidFill>
              </a:rPr>
              <a:t>Dabdub</a:t>
            </a:r>
            <a:r>
              <a:rPr lang="en-US" sz="1200" dirty="0" smtClean="0">
                <a:solidFill>
                  <a:srgbClr val="FFFFFF"/>
                </a:solidFill>
              </a:rPr>
              <a:t>, </a:t>
            </a:r>
            <a:r>
              <a:rPr lang="en-US" sz="1200" dirty="0" err="1" smtClean="0">
                <a:solidFill>
                  <a:srgbClr val="FFFFFF"/>
                </a:solidFill>
              </a:rPr>
              <a:t>Env</a:t>
            </a:r>
            <a:r>
              <a:rPr lang="en-US" sz="1200" dirty="0" smtClean="0">
                <a:solidFill>
                  <a:srgbClr val="FFFFFF"/>
                </a:solidFill>
              </a:rPr>
              <a:t>. Sci. Technol. </a:t>
            </a:r>
            <a:r>
              <a:rPr lang="en-US" sz="1200" u="sng" dirty="0" smtClean="0">
                <a:solidFill>
                  <a:srgbClr val="FFFFFF"/>
                </a:solidFill>
              </a:rPr>
              <a:t>37</a:t>
            </a:r>
            <a:r>
              <a:rPr lang="en-US" sz="1200" dirty="0" smtClean="0">
                <a:solidFill>
                  <a:srgbClr val="FFFFFF"/>
                </a:solidFill>
              </a:rPr>
              <a:t> 275 (2003)</a:t>
            </a:r>
          </a:p>
          <a:p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6350789" y="1371600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Science, 288, 301 (2000)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NO</a:t>
            </a:r>
            <a:r>
              <a:rPr lang="en-GB" sz="2400" baseline="-25000" dirty="0" err="1" smtClean="0"/>
              <a:t>x</a:t>
            </a:r>
            <a:r>
              <a:rPr lang="en-GB" sz="2400" dirty="0" smtClean="0"/>
              <a:t> species (especially NO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, N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, NO</a:t>
            </a:r>
            <a:r>
              <a:rPr lang="en-GB" sz="2400" baseline="-25000" dirty="0" smtClean="0"/>
              <a:t>3</a:t>
            </a:r>
            <a:r>
              <a:rPr lang="en-GB" sz="2400" baseline="30000" dirty="0" smtClean="0"/>
              <a:t>−</a:t>
            </a:r>
            <a:r>
              <a:rPr lang="en-GB" sz="2400" dirty="0" smtClean="0"/>
              <a:t>, and HNO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) and their photochemistry in Earth’s atmospheric conditions have been studied in air-water interface</a:t>
            </a:r>
          </a:p>
          <a:p>
            <a:pPr lvl="1"/>
            <a:r>
              <a:rPr lang="en-GB" sz="1600" dirty="0" smtClean="0"/>
              <a:t>Finlayson-Pitts et al. 2003, Phys. Chem. Chem. Phys., 5, 223 (2003) </a:t>
            </a:r>
          </a:p>
          <a:p>
            <a:pPr lvl="1"/>
            <a:r>
              <a:rPr lang="en-GB" sz="1600" dirty="0" err="1" smtClean="0"/>
              <a:t>Ramazan</a:t>
            </a:r>
            <a:r>
              <a:rPr lang="en-GB" sz="1600" dirty="0" smtClean="0"/>
              <a:t> et al., Phys. Chem. Chem. Phys., 6, 3836 (2003) </a:t>
            </a:r>
          </a:p>
          <a:p>
            <a:pPr lvl="1"/>
            <a:r>
              <a:rPr lang="en-GB" sz="1600" dirty="0" err="1" smtClean="0"/>
              <a:t>Ramazan</a:t>
            </a:r>
            <a:r>
              <a:rPr lang="en-GB" sz="1600" dirty="0" smtClean="0"/>
              <a:t> et al., J. Phys. Chem. A, 110, 6886 (2006)</a:t>
            </a:r>
          </a:p>
          <a:p>
            <a:pPr lvl="1"/>
            <a:endParaRPr lang="en-GB" sz="1600" dirty="0" smtClean="0"/>
          </a:p>
          <a:p>
            <a:r>
              <a:rPr lang="en-GB" sz="2400" dirty="0" smtClean="0"/>
              <a:t>More work is needed to understand chemistry of these species especially at solid surfaces (e.g. ice and silica)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/>
              <a:t>NOx’s</a:t>
            </a:r>
            <a:r>
              <a:rPr lang="en-US" dirty="0" smtClean="0"/>
              <a:t>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791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the atmosphere, the formation reaction of HONO is assumed to be the following: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HONO is subsequently released to the gas phase and rapidly </a:t>
            </a:r>
            <a:r>
              <a:rPr lang="en-GB" sz="2400" dirty="0" err="1" smtClean="0"/>
              <a:t>photolyzes</a:t>
            </a:r>
            <a:r>
              <a:rPr lang="en-GB" sz="2400" dirty="0" smtClean="0"/>
              <a:t> producing OH radicals</a:t>
            </a:r>
            <a:endParaRPr lang="en-US" sz="900" dirty="0" smtClean="0"/>
          </a:p>
          <a:p>
            <a:endParaRPr lang="en-GB" sz="900" dirty="0" smtClean="0"/>
          </a:p>
          <a:p>
            <a:pPr>
              <a:buNone/>
            </a:pPr>
            <a:r>
              <a:rPr lang="en-GB" sz="900" dirty="0" smtClean="0"/>
              <a:t>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938602" y="2590800"/>
            <a:ext cx="7355935" cy="3048000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57200" y="2362200"/>
          <a:ext cx="8294688" cy="4349750"/>
        </p:xfrm>
        <a:graphic>
          <a:graphicData uri="http://schemas.openxmlformats.org/presentationml/2006/ole">
            <p:oleObj spid="_x0000_s134146" name="Document" r:id="rId4" imgW="5182947" imgH="2665144" progId="Word.Document.12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 are NOx’s important?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8602" y="2590800"/>
            <a:ext cx="7355935" cy="3048000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 are NOx’s important?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81000" y="304800"/>
            <a:ext cx="8458200" cy="5565648"/>
          </a:xfrm>
          <a:prstGeom prst="wedgeRoundRectCallou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53470" y="2286000"/>
            <a:ext cx="4809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J. Finlayson-Pitts et al., Phys. Chem. Chem. Phys., 5, 223 (2003)</a:t>
            </a:r>
            <a:endParaRPr lang="en-US" sz="1200" dirty="0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1042598" y="1143000"/>
          <a:ext cx="5867400" cy="4316413"/>
        </p:xfrm>
        <a:graphic>
          <a:graphicData uri="http://schemas.openxmlformats.org/presentationml/2006/ole">
            <p:oleObj spid="_x0000_s134147" name="Image" r:id="rId5" imgW="7166961" imgH="5273562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4572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B80053"/>
                </a:solidFill>
              </a:rPr>
              <a:t>How Important is HONO?</a:t>
            </a:r>
          </a:p>
          <a:p>
            <a:r>
              <a:rPr lang="en-US" sz="4000" b="1" dirty="0" smtClean="0">
                <a:solidFill>
                  <a:srgbClr val="B80053"/>
                </a:solidFill>
              </a:rPr>
              <a:t>                </a:t>
            </a:r>
            <a:r>
              <a:rPr lang="en-US" sz="1600" b="1" dirty="0" smtClean="0">
                <a:solidFill>
                  <a:srgbClr val="B80053"/>
                </a:solidFill>
              </a:rPr>
              <a:t>Long Beach, California</a:t>
            </a:r>
            <a:endParaRPr lang="en-US" sz="4000" b="1" dirty="0">
              <a:solidFill>
                <a:srgbClr val="B8005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5029200"/>
            <a:ext cx="838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9401" y="1981200"/>
            <a:ext cx="1904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80053"/>
                </a:solidFill>
              </a:rPr>
              <a:t>44% of OH </a:t>
            </a:r>
          </a:p>
          <a:p>
            <a:r>
              <a:rPr lang="en-US" sz="2800" dirty="0" smtClean="0">
                <a:solidFill>
                  <a:srgbClr val="B80053"/>
                </a:solidFill>
              </a:rPr>
              <a:t>production </a:t>
            </a:r>
          </a:p>
          <a:p>
            <a:r>
              <a:rPr lang="en-US" sz="2800" dirty="0" smtClean="0">
                <a:solidFill>
                  <a:srgbClr val="B80053"/>
                </a:solidFill>
              </a:rPr>
              <a:t>over 24 hours</a:t>
            </a:r>
            <a:endParaRPr lang="en-US" sz="2800" dirty="0">
              <a:solidFill>
                <a:srgbClr val="B8005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5344180"/>
            <a:ext cx="439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B80053"/>
                </a:solidFill>
              </a:rPr>
              <a:t>Winer</a:t>
            </a:r>
            <a:r>
              <a:rPr lang="en-US" sz="1400" b="1" dirty="0" smtClean="0">
                <a:solidFill>
                  <a:srgbClr val="B80053"/>
                </a:solidFill>
              </a:rPr>
              <a:t> &amp; </a:t>
            </a:r>
            <a:r>
              <a:rPr lang="en-US" sz="1400" b="1" dirty="0" err="1" smtClean="0">
                <a:solidFill>
                  <a:srgbClr val="B80053"/>
                </a:solidFill>
              </a:rPr>
              <a:t>Biermann</a:t>
            </a:r>
            <a:r>
              <a:rPr lang="en-US" sz="1400" b="1" dirty="0" smtClean="0">
                <a:solidFill>
                  <a:srgbClr val="B80053"/>
                </a:solidFill>
              </a:rPr>
              <a:t>, </a:t>
            </a:r>
            <a:r>
              <a:rPr lang="en-US" sz="1400" b="1" i="1" dirty="0" smtClean="0">
                <a:solidFill>
                  <a:srgbClr val="B80053"/>
                </a:solidFill>
              </a:rPr>
              <a:t>Res. Chem. Int. 20,</a:t>
            </a:r>
            <a:r>
              <a:rPr lang="en-US" sz="1400" b="1" dirty="0" smtClean="0">
                <a:solidFill>
                  <a:srgbClr val="B80053"/>
                </a:solidFill>
              </a:rPr>
              <a:t> 423 (1994)</a:t>
            </a:r>
            <a:endParaRPr lang="en-US" sz="1400" b="1" dirty="0" smtClean="0">
              <a:solidFill>
                <a:srgbClr val="B8005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3" grpId="0"/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Studies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4876800"/>
          </a:xfrm>
        </p:spPr>
        <p:txBody>
          <a:bodyPr/>
          <a:lstStyle/>
          <a:p>
            <a:r>
              <a:rPr lang="en-US" sz="1600" dirty="0" smtClean="0"/>
              <a:t>J. Wang and B. E. </a:t>
            </a:r>
            <a:r>
              <a:rPr lang="en-US" sz="1600" dirty="0" err="1" smtClean="0"/>
              <a:t>Koel</a:t>
            </a:r>
            <a:r>
              <a:rPr lang="en-US" sz="1600" dirty="0" smtClean="0"/>
              <a:t>, Surf. Sci. 436, 15 (1999)</a:t>
            </a:r>
          </a:p>
          <a:p>
            <a:r>
              <a:rPr lang="en-US" sz="1600" dirty="0" smtClean="0"/>
              <a:t>A. S. Pimentel et al. J. Phys. Chem. A, 111, 2913 (2007)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938602" y="2590800"/>
            <a:ext cx="7355935" cy="3048000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68312" y="2362200"/>
          <a:ext cx="8294688" cy="4349750"/>
        </p:xfrm>
        <a:graphic>
          <a:graphicData uri="http://schemas.openxmlformats.org/presentationml/2006/ole">
            <p:oleObj spid="_x0000_s164866" name="Document" r:id="rId4" imgW="5182947" imgH="2665144" progId="Word.Document.12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2286000" y="3733800"/>
            <a:ext cx="4724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Arial" pitchFamily="34" charset="0"/>
              </a:rPr>
              <a:t>Outline</a:t>
            </a:r>
            <a:endParaRPr lang="en-US" dirty="0">
              <a:latin typeface="Helvetic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Helvetica" pitchFamily="34" charset="0"/>
                <a:cs typeface="Arial" pitchFamily="34" charset="0"/>
              </a:rPr>
              <a:t>Atmosphere</a:t>
            </a:r>
          </a:p>
          <a:p>
            <a:pPr lvl="1"/>
            <a:r>
              <a:rPr lang="en-US" dirty="0" smtClean="0">
                <a:latin typeface="Helvetica" pitchFamily="34" charset="0"/>
                <a:cs typeface="Arial" pitchFamily="34" charset="0"/>
              </a:rPr>
              <a:t>Heterogeneous chemistry in the Troposphere</a:t>
            </a:r>
          </a:p>
          <a:p>
            <a:pPr lvl="1"/>
            <a:r>
              <a:rPr lang="en-US" dirty="0" smtClean="0">
                <a:latin typeface="Helvetica" pitchFamily="34" charset="0"/>
                <a:cs typeface="Arial" pitchFamily="34" charset="0"/>
              </a:rPr>
              <a:t>Importance of interface reactions: example</a:t>
            </a:r>
          </a:p>
          <a:p>
            <a:pPr lvl="1"/>
            <a:endParaRPr lang="en-US" dirty="0" smtClean="0">
              <a:latin typeface="Helvetica" pitchFamily="34" charset="0"/>
              <a:cs typeface="Arial" pitchFamily="34" charset="0"/>
            </a:endParaRPr>
          </a:p>
          <a:p>
            <a:r>
              <a:rPr lang="en-US" dirty="0" smtClean="0">
                <a:latin typeface="Helvetica" pitchFamily="34" charset="0"/>
                <a:cs typeface="Arial" pitchFamily="34" charset="0"/>
              </a:rPr>
              <a:t>Our Computational Study </a:t>
            </a:r>
          </a:p>
          <a:p>
            <a:pPr lvl="1"/>
            <a:r>
              <a:rPr lang="en-US" dirty="0" smtClean="0">
                <a:latin typeface="Helvetica" pitchFamily="34" charset="0"/>
                <a:cs typeface="Arial" pitchFamily="34" charset="0"/>
              </a:rPr>
              <a:t>Methods</a:t>
            </a:r>
          </a:p>
          <a:p>
            <a:pPr lvl="1"/>
            <a:r>
              <a:rPr lang="en-US" dirty="0" smtClean="0">
                <a:latin typeface="Helvetica" pitchFamily="34" charset="0"/>
                <a:cs typeface="Arial" pitchFamily="34" charset="0"/>
              </a:rPr>
              <a:t>Model systems	</a:t>
            </a:r>
          </a:p>
          <a:p>
            <a:pPr lvl="1"/>
            <a:r>
              <a:rPr lang="en-US" dirty="0" smtClean="0">
                <a:latin typeface="Helvetica" pitchFamily="34" charset="0"/>
                <a:cs typeface="Arial" pitchFamily="34" charset="0"/>
              </a:rPr>
              <a:t>Results</a:t>
            </a:r>
          </a:p>
          <a:p>
            <a:pPr lvl="1"/>
            <a:r>
              <a:rPr lang="en-US" dirty="0" smtClean="0">
                <a:latin typeface="Helvetica" pitchFamily="34" charset="0"/>
                <a:cs typeface="Arial" pitchFamily="34" charset="0"/>
              </a:rPr>
              <a:t>Effect of dispersion</a:t>
            </a:r>
          </a:p>
          <a:p>
            <a:pPr lvl="1"/>
            <a:endParaRPr lang="en-US" dirty="0" smtClean="0">
              <a:latin typeface="Helvetica" pitchFamily="34" charset="0"/>
              <a:cs typeface="Arial" pitchFamily="34" charset="0"/>
            </a:endParaRPr>
          </a:p>
          <a:p>
            <a:r>
              <a:rPr lang="en-US" dirty="0" smtClean="0">
                <a:latin typeface="Helvetica" pitchFamily="34" charset="0"/>
                <a:cs typeface="Arial" pitchFamily="34" charset="0"/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Studies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4876800"/>
          </a:xfrm>
        </p:spPr>
        <p:txBody>
          <a:bodyPr/>
          <a:lstStyle/>
          <a:p>
            <a:r>
              <a:rPr lang="en-US" sz="1600" dirty="0" smtClean="0"/>
              <a:t>J. Wang and B. E. </a:t>
            </a:r>
            <a:r>
              <a:rPr lang="en-US" sz="1600" dirty="0" err="1" smtClean="0"/>
              <a:t>Koel</a:t>
            </a:r>
            <a:r>
              <a:rPr lang="en-US" sz="1600" dirty="0" smtClean="0"/>
              <a:t>, Surf. Sci. 436, 15 (1999)</a:t>
            </a:r>
          </a:p>
          <a:p>
            <a:r>
              <a:rPr lang="en-US" sz="1600" dirty="0" smtClean="0"/>
              <a:t>A. S. Pimentel et al. J. Phys. Chem. A, 111, 2913 (2007)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Y. Miller, B. J. Finlayson-Pitts, and R. B. Gerber, J. Am. Chem. Soc., 131, 12180 (2009)</a:t>
            </a:r>
          </a:p>
        </p:txBody>
      </p:sp>
      <p:sp>
        <p:nvSpPr>
          <p:cNvPr id="6" name="Rectangle 5"/>
          <p:cNvSpPr/>
          <p:nvPr/>
        </p:nvSpPr>
        <p:spPr>
          <a:xfrm>
            <a:off x="938602" y="2590800"/>
            <a:ext cx="7355935" cy="3048000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68312" y="2362200"/>
          <a:ext cx="8294688" cy="4349750"/>
        </p:xfrm>
        <a:graphic>
          <a:graphicData uri="http://schemas.openxmlformats.org/presentationml/2006/ole">
            <p:oleObj spid="_x0000_s163842" name="Document" r:id="rId4" imgW="5182947" imgH="2665144" progId="Word.Document.12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2286000" y="3733800"/>
            <a:ext cx="4724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4343400"/>
            <a:ext cx="5486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H. </a:t>
            </a:r>
            <a:r>
              <a:rPr lang="en-US" sz="1600" dirty="0" err="1" smtClean="0"/>
              <a:t>Lignell</a:t>
            </a:r>
            <a:r>
              <a:rPr lang="en-US" sz="1600" dirty="0" smtClean="0"/>
              <a:t>, B. J. Finlayson-Pitts, and R. B. Gerber (in preparation)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938602" y="2590800"/>
            <a:ext cx="7355935" cy="3048000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68312" y="2362200"/>
          <a:ext cx="8294688" cy="4349750"/>
        </p:xfrm>
        <a:graphic>
          <a:graphicData uri="http://schemas.openxmlformats.org/presentationml/2006/ole">
            <p:oleObj spid="_x0000_s162818" name="Document" r:id="rId4" imgW="5182947" imgH="2665144" progId="Word.Document.12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1219200" y="3810000"/>
            <a:ext cx="6781800" cy="1143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429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9600" dirty="0" smtClean="0"/>
              <a:t>Theory can help us understand the </a:t>
            </a:r>
            <a:r>
              <a:rPr lang="en-GB" sz="9600" dirty="0" err="1" smtClean="0"/>
              <a:t>isomerization</a:t>
            </a:r>
            <a:r>
              <a:rPr lang="en-GB" sz="9600" dirty="0" smtClean="0"/>
              <a:t> mechanism from the passive form (N</a:t>
            </a:r>
            <a:r>
              <a:rPr lang="en-GB" sz="9600" baseline="-25000" dirty="0" smtClean="0"/>
              <a:t>2</a:t>
            </a:r>
            <a:r>
              <a:rPr lang="en-GB" sz="9600" dirty="0" smtClean="0"/>
              <a:t>O</a:t>
            </a:r>
            <a:r>
              <a:rPr lang="en-GB" sz="9600" baseline="-25000" dirty="0" smtClean="0"/>
              <a:t>4</a:t>
            </a:r>
            <a:r>
              <a:rPr lang="en-GB" sz="9600" dirty="0" smtClean="0"/>
              <a:t>) to the active form (ONONO</a:t>
            </a:r>
            <a:r>
              <a:rPr lang="en-GB" sz="9600" baseline="-25000" dirty="0" smtClean="0"/>
              <a:t>2</a:t>
            </a:r>
            <a:r>
              <a:rPr lang="en-GB" sz="9600" dirty="0" smtClean="0"/>
              <a:t>) at surfaces, and the ionization process of active ONONO</a:t>
            </a:r>
            <a:r>
              <a:rPr lang="en-GB" sz="9600" baseline="-25000" dirty="0" smtClean="0"/>
              <a:t>2</a:t>
            </a:r>
            <a:r>
              <a:rPr lang="en-GB" sz="9600" dirty="0" smtClean="0"/>
              <a:t> into separate ion pair NO</a:t>
            </a:r>
            <a:r>
              <a:rPr lang="en-GB" sz="9600" baseline="30000" dirty="0" smtClean="0"/>
              <a:t>+</a:t>
            </a:r>
            <a:r>
              <a:rPr lang="en-GB" sz="9600" dirty="0" smtClean="0"/>
              <a:t>NO</a:t>
            </a:r>
            <a:r>
              <a:rPr lang="en-GB" sz="9600" baseline="-25000" dirty="0" smtClean="0"/>
              <a:t>3</a:t>
            </a:r>
            <a:r>
              <a:rPr lang="en-GB" sz="9600" baseline="30000" dirty="0" smtClean="0"/>
              <a:t>−</a:t>
            </a:r>
            <a:endParaRPr lang="en-GB" sz="9600" dirty="0" smtClean="0"/>
          </a:p>
          <a:p>
            <a:pPr lvl="0">
              <a:buNone/>
              <a:defRPr/>
            </a:pPr>
            <a:endParaRPr lang="en-GB" sz="9600" dirty="0" smtClean="0"/>
          </a:p>
          <a:p>
            <a:endParaRPr lang="en-GB" sz="8000" dirty="0" smtClean="0"/>
          </a:p>
          <a:p>
            <a:endParaRPr lang="en-GB" sz="80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1828800"/>
            <a:ext cx="4800600" cy="1219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914400" y="1981200"/>
          <a:ext cx="6324600" cy="1676400"/>
        </p:xfrm>
        <a:graphic>
          <a:graphicData uri="http://schemas.openxmlformats.org/presentationml/2006/ole">
            <p:oleObj spid="_x0000_s232450" name="Document" r:id="rId4" imgW="3847077" imgH="1013511" progId="Word.Document.12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8229600" cy="2667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429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9600" dirty="0" smtClean="0"/>
              <a:t>Theory can help us understand the </a:t>
            </a:r>
            <a:r>
              <a:rPr lang="en-GB" sz="9600" dirty="0" err="1" smtClean="0"/>
              <a:t>isomerization</a:t>
            </a:r>
            <a:r>
              <a:rPr lang="en-GB" sz="9600" dirty="0" smtClean="0"/>
              <a:t> mechanism from the passive form (N</a:t>
            </a:r>
            <a:r>
              <a:rPr lang="en-GB" sz="9600" baseline="-25000" dirty="0" smtClean="0"/>
              <a:t>2</a:t>
            </a:r>
            <a:r>
              <a:rPr lang="en-GB" sz="9600" dirty="0" smtClean="0"/>
              <a:t>O</a:t>
            </a:r>
            <a:r>
              <a:rPr lang="en-GB" sz="9600" baseline="-25000" dirty="0" smtClean="0"/>
              <a:t>4</a:t>
            </a:r>
            <a:r>
              <a:rPr lang="en-GB" sz="9600" dirty="0" smtClean="0"/>
              <a:t>) to the active form (ONONO</a:t>
            </a:r>
            <a:r>
              <a:rPr lang="en-GB" sz="9600" baseline="-25000" dirty="0" smtClean="0"/>
              <a:t>2</a:t>
            </a:r>
            <a:r>
              <a:rPr lang="en-GB" sz="9600" dirty="0" smtClean="0"/>
              <a:t>) at surfaces, and the ionization process of active ONONO</a:t>
            </a:r>
            <a:r>
              <a:rPr lang="en-GB" sz="9600" baseline="-25000" dirty="0" smtClean="0"/>
              <a:t>2</a:t>
            </a:r>
            <a:r>
              <a:rPr lang="en-GB" sz="9600" dirty="0" smtClean="0"/>
              <a:t> into separate ion pair NO</a:t>
            </a:r>
            <a:r>
              <a:rPr lang="en-GB" sz="9600" baseline="30000" dirty="0" smtClean="0"/>
              <a:t>+</a:t>
            </a:r>
            <a:r>
              <a:rPr lang="en-GB" sz="9600" dirty="0" smtClean="0"/>
              <a:t>NO</a:t>
            </a:r>
            <a:r>
              <a:rPr lang="en-GB" sz="9600" baseline="-25000" dirty="0" smtClean="0"/>
              <a:t>3</a:t>
            </a:r>
            <a:r>
              <a:rPr lang="en-GB" sz="9600" baseline="30000" dirty="0" smtClean="0"/>
              <a:t>−</a:t>
            </a:r>
            <a:endParaRPr lang="en-GB" sz="9600" dirty="0" smtClean="0"/>
          </a:p>
          <a:p>
            <a:pPr>
              <a:buNone/>
            </a:pPr>
            <a:endParaRPr lang="en-GB" sz="40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 lvl="0">
              <a:defRPr/>
            </a:pPr>
            <a:r>
              <a:rPr lang="en-GB" sz="9600" dirty="0" smtClean="0"/>
              <a:t>Sticking of N</a:t>
            </a:r>
            <a:r>
              <a:rPr lang="en-GB" sz="9600" baseline="-25000" dirty="0" smtClean="0"/>
              <a:t>2</a:t>
            </a:r>
            <a:r>
              <a:rPr lang="en-GB" sz="9600" dirty="0" smtClean="0"/>
              <a:t>O</a:t>
            </a:r>
            <a:r>
              <a:rPr lang="en-GB" sz="9600" baseline="-25000" dirty="0" smtClean="0"/>
              <a:t>4</a:t>
            </a:r>
            <a:r>
              <a:rPr lang="en-GB" sz="9600" dirty="0" smtClean="0"/>
              <a:t> on water/ice surface</a:t>
            </a:r>
          </a:p>
          <a:p>
            <a:pPr lvl="1">
              <a:defRPr/>
            </a:pPr>
            <a:r>
              <a:rPr lang="en-GB" sz="9600" dirty="0" smtClean="0"/>
              <a:t>Following </a:t>
            </a:r>
            <a:r>
              <a:rPr lang="en-GB" sz="9600" dirty="0" err="1" smtClean="0"/>
              <a:t>atomistically</a:t>
            </a:r>
            <a:r>
              <a:rPr lang="en-GB" sz="9600" dirty="0" smtClean="0"/>
              <a:t> the process in time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1828800"/>
            <a:ext cx="4800600" cy="1219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914400" y="1981200"/>
          <a:ext cx="6324600" cy="1676400"/>
        </p:xfrm>
        <a:graphic>
          <a:graphicData uri="http://schemas.openxmlformats.org/presentationml/2006/ole">
            <p:oleObj spid="_x0000_s300034" name="Document" r:id="rId4" imgW="3847077" imgH="1013511" progId="Word.Document.12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8229600" cy="2667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Methods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Helvetica" pitchFamily="34" charset="0"/>
              </a:rPr>
              <a:t>Geometry Optimization, Transition State Search</a:t>
            </a:r>
            <a:endParaRPr lang="en-US" sz="24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lvl="1"/>
            <a:r>
              <a:rPr lang="en-US" sz="2000" dirty="0" err="1" smtClean="0">
                <a:latin typeface="Helvetica" pitchFamily="34" charset="0"/>
              </a:rPr>
              <a:t>Turbomole</a:t>
            </a:r>
            <a:r>
              <a:rPr lang="en-US" sz="2000" dirty="0" smtClean="0">
                <a:latin typeface="Helvetica" pitchFamily="34" charset="0"/>
              </a:rPr>
              <a:t> (v.6.2), </a:t>
            </a:r>
            <a:r>
              <a:rPr lang="en-US" sz="2000" dirty="0" err="1" smtClean="0">
                <a:latin typeface="Helvetica" pitchFamily="34" charset="0"/>
              </a:rPr>
              <a:t>Gamess</a:t>
            </a:r>
            <a:r>
              <a:rPr lang="en-US" sz="2000" dirty="0" smtClean="0">
                <a:latin typeface="Helvetica" pitchFamily="34" charset="0"/>
              </a:rPr>
              <a:t> (12 Jan 2009)</a:t>
            </a:r>
          </a:p>
          <a:p>
            <a:pPr lvl="1"/>
            <a:r>
              <a:rPr lang="en-US" sz="2000" dirty="0" smtClean="0">
                <a:latin typeface="Helvetica" pitchFamily="34" charset="0"/>
              </a:rPr>
              <a:t>DFT</a:t>
            </a:r>
          </a:p>
          <a:p>
            <a:pPr lvl="2"/>
            <a:r>
              <a:rPr lang="en-US" sz="1800" dirty="0" smtClean="0">
                <a:latin typeface="Helvetica" pitchFamily="34" charset="0"/>
              </a:rPr>
              <a:t>B3LYP with def2-TZVP, 6-311++G(</a:t>
            </a:r>
            <a:r>
              <a:rPr lang="en-US" sz="1800" dirty="0" err="1" smtClean="0">
                <a:latin typeface="Helvetica" pitchFamily="34" charset="0"/>
              </a:rPr>
              <a:t>d,p</a:t>
            </a:r>
            <a:r>
              <a:rPr lang="en-US" sz="1800" dirty="0" smtClean="0">
                <a:latin typeface="Helvetica" pitchFamily="34" charset="0"/>
              </a:rPr>
              <a:t>)</a:t>
            </a:r>
            <a:endParaRPr lang="en-US" dirty="0" smtClean="0">
              <a:latin typeface="Helvetica" pitchFamily="34" charset="0"/>
            </a:endParaRPr>
          </a:p>
          <a:p>
            <a:pPr lvl="1"/>
            <a:r>
              <a:rPr lang="en-US" sz="2000" dirty="0" smtClean="0">
                <a:latin typeface="Helvetica" pitchFamily="34" charset="0"/>
              </a:rPr>
              <a:t>MP2</a:t>
            </a:r>
          </a:p>
          <a:p>
            <a:pPr lvl="2"/>
            <a:r>
              <a:rPr lang="en-US" sz="1800" dirty="0" err="1" smtClean="0">
                <a:latin typeface="Helvetica" pitchFamily="34" charset="0"/>
              </a:rPr>
              <a:t>aug</a:t>
            </a:r>
            <a:r>
              <a:rPr lang="en-US" sz="1800" dirty="0" smtClean="0">
                <a:latin typeface="Helvetica" pitchFamily="34" charset="0"/>
              </a:rPr>
              <a:t>-cc-</a:t>
            </a:r>
            <a:r>
              <a:rPr lang="en-US" sz="1800" dirty="0" err="1" smtClean="0">
                <a:latin typeface="Helvetica" pitchFamily="34" charset="0"/>
              </a:rPr>
              <a:t>pVDZ</a:t>
            </a:r>
            <a:r>
              <a:rPr lang="en-US" sz="1800" dirty="0" smtClean="0">
                <a:latin typeface="Helvetica" pitchFamily="34" charset="0"/>
              </a:rPr>
              <a:t>, 6-311++G(</a:t>
            </a:r>
            <a:r>
              <a:rPr lang="en-US" sz="1800" dirty="0" err="1" smtClean="0">
                <a:latin typeface="Helvetica" pitchFamily="34" charset="0"/>
              </a:rPr>
              <a:t>d,p</a:t>
            </a:r>
            <a:r>
              <a:rPr lang="en-US" sz="1800" dirty="0" smtClean="0">
                <a:latin typeface="Helvetica" pitchFamily="34" charset="0"/>
              </a:rPr>
              <a:t>)</a:t>
            </a:r>
          </a:p>
          <a:p>
            <a:pPr lvl="2"/>
            <a:endParaRPr lang="en-US" sz="20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Intrinsic Reaction Coordinate (IRC) Method</a:t>
            </a:r>
          </a:p>
          <a:p>
            <a:pPr lvl="1"/>
            <a:r>
              <a:rPr lang="en-US" sz="2000" dirty="0" smtClean="0">
                <a:latin typeface="Helvetica" pitchFamily="34" charset="0"/>
              </a:rPr>
              <a:t>Gaussian (v.03)</a:t>
            </a:r>
          </a:p>
          <a:p>
            <a:pPr lvl="1"/>
            <a:r>
              <a:rPr lang="en-US" sz="2000" dirty="0" smtClean="0">
                <a:latin typeface="Helvetica" pitchFamily="34" charset="0"/>
              </a:rPr>
              <a:t>DFT</a:t>
            </a:r>
          </a:p>
          <a:p>
            <a:pPr lvl="2"/>
            <a:r>
              <a:rPr lang="en-US" sz="1800" dirty="0" smtClean="0">
                <a:latin typeface="Helvetica" pitchFamily="34" charset="0"/>
              </a:rPr>
              <a:t>B3LYP with DZVP, 6-311++G(</a:t>
            </a:r>
            <a:r>
              <a:rPr lang="en-US" sz="1800" dirty="0" err="1" smtClean="0">
                <a:latin typeface="Helvetica" pitchFamily="34" charset="0"/>
              </a:rPr>
              <a:t>d,p</a:t>
            </a:r>
            <a:r>
              <a:rPr lang="en-US" sz="1800" dirty="0" smtClean="0">
                <a:latin typeface="Helvetica" pitchFamily="34" charset="0"/>
              </a:rPr>
              <a:t>) 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Molecular Dynamics</a:t>
            </a:r>
          </a:p>
          <a:p>
            <a:pPr lvl="1"/>
            <a:r>
              <a:rPr lang="en-US" sz="2000" dirty="0" smtClean="0"/>
              <a:t>CP2K/Quickstep</a:t>
            </a:r>
          </a:p>
          <a:p>
            <a:pPr lvl="1"/>
            <a:r>
              <a:rPr lang="en-US" sz="2000" dirty="0" smtClean="0"/>
              <a:t>BLYP/TZV2P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DFT-D, DFT-D2, and DFT-D3 dispersion 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</a:t>
            </a:r>
            <a:br>
              <a:rPr lang="en-US" dirty="0" smtClean="0"/>
            </a:br>
            <a:r>
              <a:rPr lang="en-US" dirty="0" smtClean="0"/>
              <a:t>Transition States and IRC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534400" cy="4572000"/>
          </a:xfrm>
        </p:spPr>
        <p:txBody>
          <a:bodyPr>
            <a:normAutofit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400" dirty="0" smtClean="0"/>
              <a:t>Transition states are needed to determine reaction mechanisms and reaction rates</a:t>
            </a:r>
          </a:p>
          <a:p>
            <a:pPr marL="731520" lvl="2" indent="-384048">
              <a:buSzPct val="80000"/>
              <a:buFont typeface="Wingdings 2"/>
              <a:buChar char=""/>
            </a:pPr>
            <a:r>
              <a:rPr lang="en-US" sz="2000" dirty="0" smtClean="0"/>
              <a:t>Transition State Theory (TST)</a:t>
            </a:r>
          </a:p>
          <a:p>
            <a:pPr marL="996696" lvl="3" indent="-384048">
              <a:buSzPct val="80000"/>
              <a:buFont typeface="Wingdings 2"/>
              <a:buChar char=""/>
            </a:pPr>
            <a:r>
              <a:rPr lang="en-US" sz="1600" dirty="0" smtClean="0"/>
              <a:t>Reaction rates</a:t>
            </a:r>
          </a:p>
          <a:p>
            <a:pPr marL="996696" lvl="3" indent="-384048">
              <a:buSzPct val="80000"/>
              <a:buFont typeface="Wingdings 2"/>
              <a:buChar char=""/>
            </a:pPr>
            <a:r>
              <a:rPr lang="en-US" sz="1600" dirty="0" smtClean="0"/>
              <a:t>Activation energies </a:t>
            </a:r>
            <a:endParaRPr lang="en-US" sz="1600" dirty="0" smtClean="0">
              <a:solidFill>
                <a:srgbClr val="FFFF00"/>
              </a:solidFill>
            </a:endParaRPr>
          </a:p>
          <a:p>
            <a:pPr marL="448056" lvl="1" indent="-384048">
              <a:buSzPct val="80000"/>
              <a:buFont typeface="Wingdings 2"/>
              <a:buChar char=""/>
            </a:pPr>
            <a:endParaRPr lang="en-US" sz="900" dirty="0" smtClean="0"/>
          </a:p>
          <a:p>
            <a:r>
              <a:rPr lang="en-US" sz="2400" dirty="0" smtClean="0"/>
              <a:t>Intrinsic Reaction Coordinate (IRC) Method</a:t>
            </a:r>
          </a:p>
          <a:p>
            <a:pPr lvl="1"/>
            <a:r>
              <a:rPr lang="en-US" sz="2000" dirty="0" smtClean="0"/>
              <a:t>Minimum energy path connecting the reactants to products via the transition state</a:t>
            </a:r>
          </a:p>
          <a:p>
            <a:pPr lvl="1"/>
            <a:r>
              <a:rPr lang="en-US" sz="2000" dirty="0" smtClean="0"/>
              <a:t>Going down the steepest decent path in mass weighted Cartesian coordinates</a:t>
            </a:r>
          </a:p>
          <a:p>
            <a:pPr lvl="2"/>
            <a:r>
              <a:rPr lang="en-US" sz="1800" dirty="0" smtClean="0"/>
              <a:t>Numerical integration of the IRC equations by variety of methods (LQA)</a:t>
            </a:r>
          </a:p>
          <a:p>
            <a:pPr lvl="1"/>
            <a:r>
              <a:rPr lang="en-US" sz="2000" dirty="0" smtClean="0"/>
              <a:t>Used to verify correctness of the transition state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</a:t>
            </a:r>
            <a:br>
              <a:rPr lang="en-US" dirty="0" smtClean="0"/>
            </a:br>
            <a:r>
              <a:rPr lang="en-US" dirty="0" smtClean="0"/>
              <a:t>Transition States and IRC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286000"/>
            <a:ext cx="7391400" cy="3962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034862" y="2756079"/>
            <a:ext cx="4061138" cy="3009363"/>
          </a:xfrm>
          <a:custGeom>
            <a:avLst/>
            <a:gdLst>
              <a:gd name="connsiteX0" fmla="*/ 0 w 3870101"/>
              <a:gd name="connsiteY0" fmla="*/ 669701 h 3009363"/>
              <a:gd name="connsiteX1" fmla="*/ 643944 w 3870101"/>
              <a:gd name="connsiteY1" fmla="*/ 2356834 h 3009363"/>
              <a:gd name="connsiteX2" fmla="*/ 1751527 w 3870101"/>
              <a:gd name="connsiteY2" fmla="*/ 90152 h 3009363"/>
              <a:gd name="connsiteX3" fmla="*/ 2910625 w 3870101"/>
              <a:gd name="connsiteY3" fmla="*/ 2897746 h 3009363"/>
              <a:gd name="connsiteX4" fmla="*/ 3734873 w 3870101"/>
              <a:gd name="connsiteY4" fmla="*/ 759853 h 3009363"/>
              <a:gd name="connsiteX5" fmla="*/ 3721994 w 3870101"/>
              <a:gd name="connsiteY5" fmla="*/ 798490 h 3009363"/>
              <a:gd name="connsiteX6" fmla="*/ 3721994 w 3870101"/>
              <a:gd name="connsiteY6" fmla="*/ 798490 h 30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0101" h="3009363">
                <a:moveTo>
                  <a:pt x="0" y="669701"/>
                </a:moveTo>
                <a:cubicBezTo>
                  <a:pt x="176011" y="1561563"/>
                  <a:pt x="352023" y="2453425"/>
                  <a:pt x="643944" y="2356834"/>
                </a:cubicBezTo>
                <a:cubicBezTo>
                  <a:pt x="935865" y="2260243"/>
                  <a:pt x="1373747" y="0"/>
                  <a:pt x="1751527" y="90152"/>
                </a:cubicBezTo>
                <a:cubicBezTo>
                  <a:pt x="2129307" y="180304"/>
                  <a:pt x="2580067" y="2786129"/>
                  <a:pt x="2910625" y="2897746"/>
                </a:cubicBezTo>
                <a:cubicBezTo>
                  <a:pt x="3241183" y="3009363"/>
                  <a:pt x="3599645" y="1109729"/>
                  <a:pt x="3734873" y="759853"/>
                </a:cubicBezTo>
                <a:cubicBezTo>
                  <a:pt x="3870101" y="409977"/>
                  <a:pt x="3721994" y="798490"/>
                  <a:pt x="3721994" y="798490"/>
                </a:cubicBezTo>
                <a:lnTo>
                  <a:pt x="3721994" y="79849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6988" y="5257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0053"/>
                </a:solidFill>
              </a:rPr>
              <a:t>Reactants</a:t>
            </a:r>
            <a:endParaRPr lang="en-US" b="1" dirty="0">
              <a:solidFill>
                <a:srgbClr val="B8005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6260" y="58028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0053"/>
                </a:solidFill>
              </a:rPr>
              <a:t>Products</a:t>
            </a:r>
            <a:endParaRPr lang="en-US" b="1" dirty="0">
              <a:solidFill>
                <a:srgbClr val="B8005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438400"/>
            <a:ext cx="191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0053"/>
                </a:solidFill>
              </a:rPr>
              <a:t>Transition State</a:t>
            </a:r>
            <a:endParaRPr lang="en-US" b="1" dirty="0">
              <a:solidFill>
                <a:srgbClr val="B8005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62590" y="2895600"/>
            <a:ext cx="23610" cy="225916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00783" y="382166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B80053"/>
                </a:solidFill>
              </a:rPr>
              <a:t>E</a:t>
            </a:r>
            <a:r>
              <a:rPr lang="en-US" b="1" baseline="-25000" dirty="0" err="1" smtClean="0">
                <a:solidFill>
                  <a:srgbClr val="B80053"/>
                </a:solidFill>
              </a:rPr>
              <a:t>Act</a:t>
            </a:r>
            <a:endParaRPr lang="en-US" b="1" dirty="0">
              <a:solidFill>
                <a:srgbClr val="B8005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0" y="51816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57150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9940" y="26670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B80053"/>
                </a:solidFill>
              </a:rPr>
              <a:t>IRC</a:t>
            </a:r>
            <a:endParaRPr lang="en-US" sz="2400" b="1" dirty="0">
              <a:solidFill>
                <a:srgbClr val="B800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Methods: Molecular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z="2400" dirty="0" smtClean="0"/>
              <a:t>Newton’s classical equations of motion are the foundations of MD simulations: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2400" dirty="0" smtClean="0"/>
              <a:t>Two coupled differential equations:</a:t>
            </a:r>
            <a:r>
              <a:rPr lang="en-US" dirty="0" smtClean="0"/>
              <a:t>        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04704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53783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0470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138861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138861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140766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140766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2614161"/>
            <a:ext cx="3962400" cy="2286000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524000" y="2842761"/>
          <a:ext cx="5638800" cy="2948439"/>
        </p:xfrm>
        <a:graphic>
          <a:graphicData uri="http://schemas.openxmlformats.org/presentationml/2006/ole">
            <p:oleObj spid="_x0000_s32770" name="Document" r:id="rId3" imgW="3708547" imgH="1943882" progId="Word.Document.12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2895600" y="5562600"/>
            <a:ext cx="3048000" cy="990600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2006106" y="5791200"/>
          <a:ext cx="4775694" cy="1295400"/>
        </p:xfrm>
        <a:graphic>
          <a:graphicData uri="http://schemas.openxmlformats.org/presentationml/2006/ole">
            <p:oleObj spid="_x0000_s32773" name="Document" r:id="rId4" imgW="3026362" imgH="8209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Methods: Molecular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546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differential equations can be numerically integrated if the initial conditions </a:t>
            </a:r>
            <a:r>
              <a:rPr lang="en-US" sz="2400" dirty="0" smtClean="0">
                <a:latin typeface="Bodoni MT" pitchFamily="18" charset="0"/>
                <a:ea typeface="Batang" pitchFamily="18" charset="-127"/>
              </a:rPr>
              <a:t>{</a:t>
            </a:r>
            <a:r>
              <a:rPr lang="en-US" sz="2400" dirty="0" err="1" smtClean="0">
                <a:latin typeface="Bodoni MT" pitchFamily="18" charset="0"/>
                <a:ea typeface="Batang" pitchFamily="18" charset="-127"/>
              </a:rPr>
              <a:t>r</a:t>
            </a:r>
            <a:r>
              <a:rPr lang="en-US" sz="2400" baseline="-25000" dirty="0" err="1" smtClean="0">
                <a:latin typeface="Bodoni MT" pitchFamily="18" charset="0"/>
                <a:ea typeface="Batang" pitchFamily="18" charset="-127"/>
              </a:rPr>
              <a:t>i</a:t>
            </a:r>
            <a:r>
              <a:rPr lang="en-US" sz="2400" dirty="0" smtClean="0">
                <a:latin typeface="Bodoni MT" pitchFamily="18" charset="0"/>
                <a:ea typeface="Batang" pitchFamily="18" charset="-127"/>
              </a:rPr>
              <a:t>(0),p</a:t>
            </a:r>
            <a:r>
              <a:rPr lang="en-US" sz="2400" baseline="-25000" dirty="0" smtClean="0">
                <a:latin typeface="Bodoni MT" pitchFamily="18" charset="0"/>
                <a:ea typeface="Batang" pitchFamily="18" charset="-127"/>
              </a:rPr>
              <a:t>i</a:t>
            </a:r>
            <a:r>
              <a:rPr lang="en-US" sz="2400" dirty="0" smtClean="0">
                <a:latin typeface="Bodoni MT" pitchFamily="18" charset="0"/>
                <a:ea typeface="Batang" pitchFamily="18" charset="-127"/>
              </a:rPr>
              <a:t>(0)}  </a:t>
            </a:r>
            <a:r>
              <a:rPr lang="en-US" sz="2400" dirty="0" smtClean="0">
                <a:ea typeface="Batang" pitchFamily="18" charset="-127"/>
              </a:rPr>
              <a:t>and forces are known</a:t>
            </a:r>
          </a:p>
          <a:p>
            <a:endParaRPr lang="en-US" sz="1000" dirty="0" smtClean="0">
              <a:ea typeface="Batang" pitchFamily="18" charset="-127"/>
            </a:endParaRPr>
          </a:p>
          <a:p>
            <a:r>
              <a:rPr lang="en-US" sz="2400" dirty="0" smtClean="0">
                <a:ea typeface="Batang" pitchFamily="18" charset="-127"/>
              </a:rPr>
              <a:t>Implementation entails</a:t>
            </a:r>
          </a:p>
          <a:p>
            <a:pPr lvl="1"/>
            <a:r>
              <a:rPr lang="en-US" sz="2000" dirty="0" smtClean="0">
                <a:ea typeface="Batang" pitchFamily="18" charset="-127"/>
              </a:rPr>
              <a:t>Initial configuration of the atoms</a:t>
            </a:r>
          </a:p>
          <a:p>
            <a:pPr lvl="1"/>
            <a:r>
              <a:rPr lang="en-US" sz="2000" dirty="0" smtClean="0">
                <a:ea typeface="Batang" pitchFamily="18" charset="-127"/>
              </a:rPr>
              <a:t>Initial velocities or </a:t>
            </a:r>
            <a:r>
              <a:rPr lang="en-US" sz="2000" dirty="0" err="1" smtClean="0">
                <a:ea typeface="Batang" pitchFamily="18" charset="-127"/>
              </a:rPr>
              <a:t>momenta</a:t>
            </a:r>
            <a:r>
              <a:rPr lang="en-US" sz="2000" dirty="0" smtClean="0">
                <a:ea typeface="Batang" pitchFamily="18" charset="-127"/>
              </a:rPr>
              <a:t> from the </a:t>
            </a:r>
            <a:r>
              <a:rPr lang="en-US" sz="2000" dirty="0" err="1" smtClean="0">
                <a:ea typeface="Batang" pitchFamily="18" charset="-127"/>
              </a:rPr>
              <a:t>Maxwellian</a:t>
            </a:r>
            <a:r>
              <a:rPr lang="en-US" sz="2000" dirty="0" smtClean="0">
                <a:ea typeface="Batang" pitchFamily="18" charset="-127"/>
              </a:rPr>
              <a:t> distribution</a:t>
            </a:r>
          </a:p>
          <a:p>
            <a:pPr lvl="1"/>
            <a:r>
              <a:rPr lang="en-US" sz="2000" dirty="0" smtClean="0">
                <a:ea typeface="Batang" pitchFamily="18" charset="-127"/>
              </a:rPr>
              <a:t>Algorithm for integrating velocities and positions (often </a:t>
            </a:r>
            <a:r>
              <a:rPr lang="en-US" sz="2000" b="1" dirty="0" smtClean="0">
                <a:ea typeface="Batang" pitchFamily="18" charset="-127"/>
              </a:rPr>
              <a:t>Velocity </a:t>
            </a:r>
            <a:r>
              <a:rPr lang="en-US" sz="2000" b="1" dirty="0" err="1" smtClean="0">
                <a:ea typeface="Batang" pitchFamily="18" charset="-127"/>
              </a:rPr>
              <a:t>Verlet</a:t>
            </a:r>
            <a:r>
              <a:rPr lang="en-US" sz="2000" dirty="0" smtClean="0">
                <a:ea typeface="Batang" pitchFamily="18" charset="-127"/>
              </a:rPr>
              <a:t>)</a:t>
            </a:r>
          </a:p>
          <a:p>
            <a:pPr lvl="1"/>
            <a:r>
              <a:rPr lang="en-US" sz="2000" dirty="0" smtClean="0">
                <a:ea typeface="Batang" pitchFamily="18" charset="-127"/>
              </a:rPr>
              <a:t>Potential surface (force field) from which the forces are derived:</a:t>
            </a:r>
          </a:p>
          <a:p>
            <a:pPr lvl="1"/>
            <a:endParaRPr lang="en-US" sz="2000" dirty="0" smtClean="0">
              <a:ea typeface="Batang" pitchFamily="18" charset="-127"/>
            </a:endParaRPr>
          </a:p>
          <a:p>
            <a:pPr lvl="1"/>
            <a:endParaRPr lang="en-US" sz="2000" dirty="0" smtClean="0">
              <a:ea typeface="Batang" pitchFamily="18" charset="-127"/>
            </a:endParaRPr>
          </a:p>
          <a:p>
            <a:pPr lvl="1"/>
            <a:r>
              <a:rPr lang="en-US" sz="2000" dirty="0" smtClean="0">
                <a:ea typeface="Batang" pitchFamily="18" charset="-127"/>
              </a:rPr>
              <a:t>Use of periodic boundary conditions for extended systems</a:t>
            </a:r>
          </a:p>
          <a:p>
            <a:pPr lvl="2"/>
            <a:endParaRPr lang="en-US" sz="1800" dirty="0" smtClean="0">
              <a:ea typeface="Batang" pitchFamily="18" charset="-127"/>
            </a:endParaRPr>
          </a:p>
          <a:p>
            <a:pPr lvl="2"/>
            <a:endParaRPr lang="en-US" dirty="0" smtClean="0">
              <a:ea typeface="Batang" pitchFamily="18" charset="-127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0" y="5105400"/>
            <a:ext cx="1485901" cy="381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Methods: Molecular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192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 err="1" smtClean="0"/>
              <a:t>Ab</a:t>
            </a:r>
            <a:r>
              <a:rPr lang="en-US" sz="2400" i="1" dirty="0" smtClean="0"/>
              <a:t> Initio </a:t>
            </a:r>
            <a:r>
              <a:rPr lang="en-US" sz="2400" dirty="0" smtClean="0"/>
              <a:t>Molecular Dynamics (AIMD)</a:t>
            </a:r>
          </a:p>
          <a:p>
            <a:endParaRPr lang="en-US" sz="1000" dirty="0" smtClean="0"/>
          </a:p>
          <a:p>
            <a:pPr lvl="1"/>
            <a:r>
              <a:rPr lang="en-US" sz="2100" dirty="0" smtClean="0"/>
              <a:t>Involves both the electronic and the </a:t>
            </a:r>
            <a:r>
              <a:rPr lang="en-US" sz="2100" dirty="0" err="1" smtClean="0"/>
              <a:t>nulear</a:t>
            </a:r>
            <a:r>
              <a:rPr lang="en-US" sz="2100" dirty="0" smtClean="0"/>
              <a:t> motions</a:t>
            </a:r>
          </a:p>
          <a:p>
            <a:endParaRPr lang="en-US" sz="900" dirty="0" smtClean="0"/>
          </a:p>
          <a:p>
            <a:pPr lvl="1"/>
            <a:r>
              <a:rPr lang="en-US" sz="2100" dirty="0" smtClean="0"/>
              <a:t>Employs first principles quantum mechanical methods (DFT, TDDFT)</a:t>
            </a:r>
          </a:p>
          <a:p>
            <a:pPr lvl="2"/>
            <a:r>
              <a:rPr lang="en-US" sz="1900" dirty="0" smtClean="0"/>
              <a:t>Kohn-Sham density functional theory 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100" dirty="0" smtClean="0"/>
              <a:t>Forces describing nuclear motion are determined directly from an electronic structure calculation “on the fly” with propagation of the nuclear motion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different approaches to integrate the electronic degrees of freedom:</a:t>
            </a:r>
          </a:p>
          <a:p>
            <a:endParaRPr lang="en-US" sz="900" dirty="0" smtClean="0"/>
          </a:p>
          <a:p>
            <a:pPr lvl="1"/>
            <a:r>
              <a:rPr lang="en-US" sz="2100" dirty="0" smtClean="0"/>
              <a:t>Born-Oppenheimer Molecular Dynamics (BOMD)</a:t>
            </a:r>
          </a:p>
          <a:p>
            <a:pPr lvl="2"/>
            <a:r>
              <a:rPr lang="en-US" sz="2100" dirty="0" smtClean="0"/>
              <a:t>Time independent Schrödinger equation</a:t>
            </a:r>
          </a:p>
          <a:p>
            <a:pPr lvl="2"/>
            <a:r>
              <a:rPr lang="en-US" sz="2100" dirty="0" smtClean="0"/>
              <a:t>Quickstep</a:t>
            </a:r>
          </a:p>
          <a:p>
            <a:pPr lvl="2"/>
            <a:endParaRPr lang="en-US" sz="900" b="1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 lvl="1"/>
            <a:r>
              <a:rPr lang="en-US" sz="2100" dirty="0" err="1" smtClean="0"/>
              <a:t>Ehrenfest</a:t>
            </a:r>
            <a:r>
              <a:rPr lang="en-US" sz="2100" dirty="0" smtClean="0"/>
              <a:t> Molecular Dynamics</a:t>
            </a:r>
          </a:p>
          <a:p>
            <a:pPr lvl="2"/>
            <a:r>
              <a:rPr lang="en-US" sz="2100" dirty="0" smtClean="0"/>
              <a:t>Time dependent Schrödinger equation</a:t>
            </a:r>
          </a:p>
          <a:p>
            <a:pPr lvl="2"/>
            <a:r>
              <a:rPr lang="en-US" sz="2100" dirty="0" smtClean="0"/>
              <a:t>Car </a:t>
            </a:r>
            <a:r>
              <a:rPr lang="en-US" sz="2100" dirty="0" err="1" smtClean="0"/>
              <a:t>Parrinello</a:t>
            </a:r>
            <a:r>
              <a:rPr lang="en-US" sz="2100" dirty="0" smtClean="0"/>
              <a:t> Molecular Dynamics (CPMD)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4" name="Content Placeholder 3" descr="atmosphere_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408481"/>
            <a:ext cx="6857581" cy="4992319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04628" y="6477000"/>
            <a:ext cx="2657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Courtesy: www.kowoma.de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Methods: Molecular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192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 err="1" smtClean="0"/>
              <a:t>Ab</a:t>
            </a:r>
            <a:r>
              <a:rPr lang="en-US" sz="2400" i="1" dirty="0" smtClean="0"/>
              <a:t> Initio </a:t>
            </a:r>
            <a:r>
              <a:rPr lang="en-US" sz="2400" dirty="0" smtClean="0"/>
              <a:t>Molecular Dynamics (AIMD)</a:t>
            </a:r>
          </a:p>
          <a:p>
            <a:endParaRPr lang="en-US" sz="1000" dirty="0" smtClean="0"/>
          </a:p>
          <a:p>
            <a:pPr lvl="1"/>
            <a:r>
              <a:rPr lang="en-US" sz="2100" dirty="0" smtClean="0"/>
              <a:t>Involves</a:t>
            </a:r>
            <a:r>
              <a:rPr lang="en-US" sz="2000" dirty="0" smtClean="0"/>
              <a:t> both the electronic and the </a:t>
            </a:r>
            <a:r>
              <a:rPr lang="en-US" sz="2000" dirty="0" err="1" smtClean="0"/>
              <a:t>nulear</a:t>
            </a:r>
            <a:r>
              <a:rPr lang="en-US" sz="2000" dirty="0" smtClean="0"/>
              <a:t> motions</a:t>
            </a:r>
          </a:p>
          <a:p>
            <a:endParaRPr lang="en-US" sz="900" dirty="0" smtClean="0"/>
          </a:p>
          <a:p>
            <a:pPr lvl="1"/>
            <a:r>
              <a:rPr lang="en-US" sz="2100" dirty="0" smtClean="0"/>
              <a:t>Employs first principles quantum mechanical methods (DFT, TDDFT)</a:t>
            </a:r>
          </a:p>
          <a:p>
            <a:pPr lvl="2"/>
            <a:r>
              <a:rPr lang="en-US" sz="1900" dirty="0" smtClean="0"/>
              <a:t>Kohn-Sham density functional theory 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100" dirty="0" smtClean="0"/>
              <a:t>Forces describing nuclear motion are determined directly from an electronic structure calculation “on the fly” with propagation of the nuclear motion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different approaches to integrate the electronic degrees of freedom:</a:t>
            </a:r>
          </a:p>
          <a:p>
            <a:endParaRPr lang="en-US" sz="900" dirty="0" smtClean="0"/>
          </a:p>
          <a:p>
            <a:pPr lvl="1"/>
            <a:r>
              <a:rPr lang="en-US" sz="2100" dirty="0" smtClean="0"/>
              <a:t>Born-Oppenheimer Molecular Dynamics (BOMD)</a:t>
            </a:r>
          </a:p>
          <a:p>
            <a:pPr lvl="2"/>
            <a:r>
              <a:rPr lang="en-US" sz="2100" dirty="0" smtClean="0"/>
              <a:t>Time independent Schrödinger equation</a:t>
            </a:r>
          </a:p>
          <a:p>
            <a:pPr lvl="2"/>
            <a:r>
              <a:rPr lang="en-US" sz="2100" dirty="0" smtClean="0"/>
              <a:t>Quickstep</a:t>
            </a:r>
          </a:p>
          <a:p>
            <a:pPr lvl="2"/>
            <a:endParaRPr lang="en-US" sz="900" b="1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 lvl="1"/>
            <a:r>
              <a:rPr lang="en-US" sz="2100" dirty="0" err="1" smtClean="0"/>
              <a:t>Ehrenfest</a:t>
            </a:r>
            <a:r>
              <a:rPr lang="en-US" sz="2100" dirty="0" smtClean="0"/>
              <a:t> Molecular Dynamics</a:t>
            </a:r>
          </a:p>
          <a:p>
            <a:pPr lvl="2"/>
            <a:r>
              <a:rPr lang="en-US" sz="2100" dirty="0" smtClean="0"/>
              <a:t>Time dependent Schrödinger equation</a:t>
            </a:r>
          </a:p>
          <a:p>
            <a:pPr lvl="2"/>
            <a:r>
              <a:rPr lang="en-US" sz="2100" dirty="0" smtClean="0"/>
              <a:t>Car </a:t>
            </a:r>
            <a:r>
              <a:rPr lang="en-US" sz="2100" dirty="0" err="1" smtClean="0"/>
              <a:t>Parrinello</a:t>
            </a:r>
            <a:r>
              <a:rPr lang="en-US" sz="2100" dirty="0" smtClean="0"/>
              <a:t> Molecular Dynamics (CPMD)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8050" y="1295400"/>
            <a:ext cx="4876800" cy="5410200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57400" y="1474788"/>
          <a:ext cx="5029200" cy="5307012"/>
        </p:xfrm>
        <a:graphic>
          <a:graphicData uri="http://schemas.openxmlformats.org/presentationml/2006/ole">
            <p:oleObj spid="_x0000_s270338" name="Document" r:id="rId4" imgW="5956042" imgH="70499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Methods: Molecular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192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 err="1" smtClean="0"/>
              <a:t>Ab</a:t>
            </a:r>
            <a:r>
              <a:rPr lang="en-US" sz="2400" i="1" dirty="0" smtClean="0"/>
              <a:t> Initio </a:t>
            </a:r>
            <a:r>
              <a:rPr lang="en-US" sz="2400" dirty="0" smtClean="0"/>
              <a:t>Molecular Dynamics (AIMD)</a:t>
            </a:r>
          </a:p>
          <a:p>
            <a:endParaRPr lang="en-US" sz="1000" dirty="0" smtClean="0"/>
          </a:p>
          <a:p>
            <a:pPr lvl="1"/>
            <a:r>
              <a:rPr lang="en-US" sz="2100" dirty="0" smtClean="0"/>
              <a:t>Involves both the electronic and the </a:t>
            </a:r>
            <a:r>
              <a:rPr lang="en-US" sz="2100" dirty="0" err="1" smtClean="0"/>
              <a:t>nulear</a:t>
            </a:r>
            <a:r>
              <a:rPr lang="en-US" sz="2100" dirty="0" smtClean="0"/>
              <a:t> motions</a:t>
            </a:r>
          </a:p>
          <a:p>
            <a:endParaRPr lang="en-US" sz="900" dirty="0" smtClean="0"/>
          </a:p>
          <a:p>
            <a:pPr lvl="1"/>
            <a:r>
              <a:rPr lang="en-US" sz="2100" dirty="0" smtClean="0"/>
              <a:t>Employs first principles quantum mechanical methods (DFT, TDDFT)</a:t>
            </a:r>
          </a:p>
          <a:p>
            <a:pPr lvl="2"/>
            <a:r>
              <a:rPr lang="en-US" sz="1900" dirty="0" smtClean="0"/>
              <a:t>Kohn-Sham density functional theory 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100" dirty="0" smtClean="0"/>
              <a:t>Forces describing nuclear motion are determined directly from an electronic structure calculation “on the fly” with propagation of the nuclear motion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different approaches to integrate the electronic degrees of freedom:</a:t>
            </a:r>
          </a:p>
          <a:p>
            <a:endParaRPr lang="en-US" sz="900" dirty="0" smtClean="0"/>
          </a:p>
          <a:p>
            <a:pPr lvl="1"/>
            <a:r>
              <a:rPr lang="en-US" sz="2100" dirty="0" smtClean="0"/>
              <a:t>Born-Oppenheimer Molecular Dynamics (BOMD)</a:t>
            </a:r>
          </a:p>
          <a:p>
            <a:pPr lvl="2"/>
            <a:r>
              <a:rPr lang="en-US" sz="2100" dirty="0" smtClean="0"/>
              <a:t>Time independent Schrödinger equation</a:t>
            </a:r>
          </a:p>
          <a:p>
            <a:pPr lvl="2"/>
            <a:r>
              <a:rPr lang="en-US" sz="2100" dirty="0" smtClean="0"/>
              <a:t>Quickstep</a:t>
            </a:r>
          </a:p>
          <a:p>
            <a:pPr lvl="2"/>
            <a:endParaRPr lang="en-US" sz="900" b="1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 lvl="1"/>
            <a:r>
              <a:rPr lang="en-US" sz="2100" dirty="0" err="1" smtClean="0"/>
              <a:t>Ehrenfest</a:t>
            </a:r>
            <a:r>
              <a:rPr lang="en-US" sz="2100" dirty="0" smtClean="0"/>
              <a:t> Molecular Dynamics</a:t>
            </a:r>
          </a:p>
          <a:p>
            <a:pPr lvl="2"/>
            <a:r>
              <a:rPr lang="en-US" sz="2100" dirty="0" smtClean="0"/>
              <a:t>Time dependent Schrödinger equation</a:t>
            </a:r>
          </a:p>
          <a:p>
            <a:pPr lvl="2"/>
            <a:r>
              <a:rPr lang="en-US" sz="2100" dirty="0" smtClean="0"/>
              <a:t>Car </a:t>
            </a:r>
            <a:r>
              <a:rPr lang="en-US" sz="2100" dirty="0" err="1" smtClean="0"/>
              <a:t>Parrinello</a:t>
            </a:r>
            <a:r>
              <a:rPr lang="en-US" sz="2100" dirty="0" smtClean="0"/>
              <a:t> Molecular Dynamics (CPMD)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8050" y="1295400"/>
            <a:ext cx="4876800" cy="5410200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0" y="5486400"/>
            <a:ext cx="3962400" cy="1066800"/>
          </a:xfrm>
          <a:prstGeom prst="roundRec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57400" y="1474788"/>
          <a:ext cx="5029200" cy="5307012"/>
        </p:xfrm>
        <a:graphic>
          <a:graphicData uri="http://schemas.openxmlformats.org/presentationml/2006/ole">
            <p:oleObj spid="_x0000_s271362" name="Document" r:id="rId4" imgW="5956042" imgH="70499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57200" y="1752600"/>
            <a:ext cx="8382000" cy="4953000"/>
          </a:xfrm>
          <a:prstGeom prst="roundRect">
            <a:avLst/>
          </a:prstGeom>
          <a:solidFill>
            <a:schemeClr val="tx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Methods: Molecular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093859"/>
          </a:xfrm>
          <a:noFill/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400" dirty="0" smtClean="0">
                <a:solidFill>
                  <a:schemeClr val="bg1"/>
                </a:solidFill>
              </a:rPr>
              <a:t>Kohn-Sham equations and </a:t>
            </a:r>
            <a:r>
              <a:rPr lang="en-US" sz="2400" dirty="0" err="1" smtClean="0">
                <a:solidFill>
                  <a:schemeClr val="bg1"/>
                </a:solidFill>
              </a:rPr>
              <a:t>orbitals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𝜙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Cambria Math"/>
                <a:ea typeface="Cambria Math"/>
              </a:rPr>
              <a:t>i</a:t>
            </a:r>
            <a:r>
              <a:rPr lang="en-US" sz="2400" i="1" baseline="-25000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(r)</a:t>
            </a:r>
          </a:p>
          <a:p>
            <a:endParaRPr lang="en-US" sz="2400" dirty="0" smtClean="0">
              <a:solidFill>
                <a:schemeClr val="bg1"/>
              </a:solidFill>
              <a:latin typeface="Cambria Math"/>
              <a:ea typeface="Cambria Math"/>
            </a:endParaRPr>
          </a:p>
          <a:p>
            <a:endParaRPr lang="en-US" sz="2400" dirty="0" smtClean="0">
              <a:solidFill>
                <a:schemeClr val="bg1"/>
              </a:solidFill>
              <a:latin typeface="Cambria Math"/>
              <a:ea typeface="Cambria Math"/>
            </a:endParaRPr>
          </a:p>
          <a:p>
            <a:pPr>
              <a:buNone/>
            </a:pPr>
            <a:endParaRPr lang="en-US" sz="1600" dirty="0" smtClean="0">
              <a:latin typeface="Cambria Math"/>
              <a:ea typeface="Cambria Math"/>
            </a:endParaRPr>
          </a:p>
          <a:p>
            <a:r>
              <a:rPr lang="en-US" sz="2400" dirty="0" smtClean="0">
                <a:solidFill>
                  <a:schemeClr val="bg1"/>
                </a:solidFill>
                <a:ea typeface="Cambria Math"/>
              </a:rPr>
              <a:t>Once the density is given, the integral in Kohn-Sham equations is evaluated giving the electric potential </a:t>
            </a:r>
            <a:r>
              <a:rPr lang="en-US" sz="2400" dirty="0" err="1" smtClean="0">
                <a:solidFill>
                  <a:schemeClr val="bg1"/>
                </a:solidFill>
                <a:ea typeface="Cambria Math"/>
              </a:rPr>
              <a:t>V</a:t>
            </a:r>
            <a:r>
              <a:rPr lang="en-US" sz="2400" baseline="-25000" dirty="0" err="1" smtClean="0">
                <a:solidFill>
                  <a:schemeClr val="bg1"/>
                </a:solidFill>
                <a:ea typeface="Cambria Math"/>
              </a:rPr>
              <a:t>el</a:t>
            </a:r>
            <a:r>
              <a:rPr lang="en-US" sz="2400" dirty="0" smtClean="0">
                <a:solidFill>
                  <a:schemeClr val="bg1"/>
                </a:solidFill>
                <a:ea typeface="Cambria Math"/>
              </a:rPr>
              <a:t>:</a:t>
            </a:r>
          </a:p>
          <a:p>
            <a:endParaRPr lang="en-US" sz="2400" dirty="0" smtClean="0">
              <a:solidFill>
                <a:schemeClr val="bg1"/>
              </a:solidFill>
              <a:ea typeface="Cambria Math"/>
            </a:endParaRPr>
          </a:p>
          <a:p>
            <a:endParaRPr lang="en-US" sz="2400" baseline="-25000" dirty="0" smtClean="0">
              <a:solidFill>
                <a:schemeClr val="bg1"/>
              </a:solidFill>
              <a:ea typeface="Cambria Math"/>
            </a:endParaRPr>
          </a:p>
          <a:p>
            <a:endParaRPr lang="en-US" sz="800" dirty="0" smtClean="0">
              <a:solidFill>
                <a:schemeClr val="bg1"/>
              </a:solidFill>
              <a:ea typeface="Cambria Math"/>
            </a:endParaRPr>
          </a:p>
          <a:p>
            <a:endParaRPr lang="en-US" sz="800" dirty="0" smtClean="0">
              <a:solidFill>
                <a:schemeClr val="bg1"/>
              </a:solidFill>
              <a:ea typeface="Cambria Math"/>
            </a:endParaRPr>
          </a:p>
          <a:p>
            <a:endParaRPr lang="en-US" sz="800" dirty="0" smtClean="0">
              <a:solidFill>
                <a:schemeClr val="bg1"/>
              </a:solidFill>
              <a:ea typeface="Cambria Math"/>
            </a:endParaRPr>
          </a:p>
          <a:p>
            <a:endParaRPr lang="en-US" sz="800" dirty="0" smtClean="0">
              <a:solidFill>
                <a:schemeClr val="bg1"/>
              </a:solidFill>
              <a:ea typeface="Cambria Math"/>
            </a:endParaRPr>
          </a:p>
          <a:p>
            <a:endParaRPr lang="en-US" sz="800" dirty="0" smtClean="0">
              <a:solidFill>
                <a:schemeClr val="bg1"/>
              </a:solidFill>
              <a:ea typeface="Cambria Math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ea typeface="Cambria Math"/>
              </a:rPr>
              <a:t>V</a:t>
            </a:r>
            <a:r>
              <a:rPr lang="en-US" sz="2400" baseline="-25000" dirty="0" err="1" smtClean="0">
                <a:solidFill>
                  <a:schemeClr val="bg1"/>
                </a:solidFill>
                <a:ea typeface="Cambria Math"/>
              </a:rPr>
              <a:t>el</a:t>
            </a:r>
            <a:r>
              <a:rPr lang="en-US" sz="2400" dirty="0" smtClean="0">
                <a:solidFill>
                  <a:schemeClr val="bg1"/>
                </a:solidFill>
                <a:ea typeface="Cambria Math"/>
              </a:rPr>
              <a:t> is the solution to Poisson’s Equation for electrostatics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04704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37265" y="2667001"/>
            <a:ext cx="5530335" cy="762000"/>
          </a:xfrm>
          <a:prstGeom prst="roundRect">
            <a:avLst/>
          </a:prstGeom>
          <a:solidFill>
            <a:schemeClr val="tx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53988" y="2813050"/>
          <a:ext cx="9201150" cy="3784600"/>
        </p:xfrm>
        <a:graphic>
          <a:graphicData uri="http://schemas.openxmlformats.org/presentationml/2006/ole">
            <p:oleObj spid="_x0000_s31748" name="Document" r:id="rId4" imgW="7023873" imgH="2887929" progId="Word.Document.12">
              <p:embed/>
            </p:oleObj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3352800" y="5867400"/>
            <a:ext cx="2286000" cy="609600"/>
          </a:xfrm>
          <a:prstGeom prst="roundRect">
            <a:avLst/>
          </a:prstGeom>
          <a:solidFill>
            <a:schemeClr val="tx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821811" y="6044842"/>
          <a:ext cx="5340989" cy="1422758"/>
        </p:xfrm>
        <a:graphic>
          <a:graphicData uri="http://schemas.openxmlformats.org/presentationml/2006/ole">
            <p:oleObj spid="_x0000_s31752" name="Document" r:id="rId5" imgW="3235599" imgH="856949" progId="Word.Document.12">
              <p:embed/>
            </p:oleObj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505200" y="4343400"/>
            <a:ext cx="2057400" cy="838200"/>
          </a:xfrm>
          <a:prstGeom prst="roundRect">
            <a:avLst/>
          </a:prstGeom>
          <a:solidFill>
            <a:schemeClr val="tx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660775" y="4419600"/>
          <a:ext cx="1731963" cy="673100"/>
        </p:xfrm>
        <a:graphic>
          <a:graphicData uri="http://schemas.openxmlformats.org/presentationml/2006/ole">
            <p:oleObj spid="_x0000_s31754" name="Equation" r:id="rId6" imgW="11430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Methods: Molecular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i="1" dirty="0" err="1" smtClean="0"/>
              <a:t>Ab</a:t>
            </a:r>
            <a:r>
              <a:rPr lang="en-US" sz="2400" i="1" dirty="0" smtClean="0"/>
              <a:t> Initio </a:t>
            </a:r>
            <a:r>
              <a:rPr lang="en-US" sz="2400" dirty="0" smtClean="0"/>
              <a:t>Molecular Dynamics (AIMD)</a:t>
            </a:r>
          </a:p>
          <a:p>
            <a:endParaRPr lang="en-US" sz="900" dirty="0" smtClean="0"/>
          </a:p>
          <a:p>
            <a:pPr lvl="1"/>
            <a:r>
              <a:rPr lang="en-US" sz="2100" dirty="0" smtClean="0"/>
              <a:t>Employs first principles quantum mechanical methods (DFT, TDDFT)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100" dirty="0" smtClean="0"/>
              <a:t>Forces describing nuclear motion are determined directly from an electronic structure calculation “on the fly” with propagation of the nuclear motion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different approaches to integrate the electronic degrees of freedom:</a:t>
            </a:r>
          </a:p>
          <a:p>
            <a:endParaRPr lang="en-US" sz="900" dirty="0" smtClean="0"/>
          </a:p>
          <a:p>
            <a:pPr lvl="1"/>
            <a:r>
              <a:rPr lang="en-US" sz="2100" dirty="0" smtClean="0"/>
              <a:t>Born-Oppenheimer Molecular Dynamics (BOMD)</a:t>
            </a:r>
          </a:p>
          <a:p>
            <a:pPr lvl="2"/>
            <a:r>
              <a:rPr lang="en-US" sz="2100" dirty="0" smtClean="0"/>
              <a:t>Time independent Schrödinger equation</a:t>
            </a:r>
          </a:p>
          <a:p>
            <a:pPr lvl="2"/>
            <a:r>
              <a:rPr lang="en-US" sz="2100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Quickstep</a:t>
            </a:r>
          </a:p>
          <a:p>
            <a:pPr lvl="2"/>
            <a:endParaRPr lang="en-US" sz="900" b="1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 lvl="1"/>
            <a:r>
              <a:rPr lang="en-US" sz="2100" dirty="0" err="1" smtClean="0"/>
              <a:t>Ehrenfest</a:t>
            </a:r>
            <a:r>
              <a:rPr lang="en-US" sz="2100" dirty="0" smtClean="0"/>
              <a:t> Molecular Dynamics</a:t>
            </a:r>
          </a:p>
          <a:p>
            <a:pPr lvl="2"/>
            <a:r>
              <a:rPr lang="en-US" sz="2100" dirty="0" smtClean="0"/>
              <a:t>Time dependent Schrödinger equation</a:t>
            </a:r>
          </a:p>
          <a:p>
            <a:pPr lvl="2"/>
            <a:r>
              <a:rPr lang="en-US" sz="2100" dirty="0" smtClean="0"/>
              <a:t>Car </a:t>
            </a:r>
            <a:r>
              <a:rPr lang="en-US" sz="2100" dirty="0" err="1" smtClean="0"/>
              <a:t>Parrinello</a:t>
            </a:r>
            <a:r>
              <a:rPr lang="en-US" sz="2100" dirty="0" smtClean="0"/>
              <a:t> Molecular Dynamics (CPMD)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Quickstep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Quickstep</a:t>
            </a:r>
          </a:p>
          <a:p>
            <a:endParaRPr lang="en-US" sz="1100" dirty="0" smtClean="0"/>
          </a:p>
          <a:p>
            <a:pPr lvl="1"/>
            <a:r>
              <a:rPr lang="en-US" dirty="0" smtClean="0"/>
              <a:t>Part of the freely available CP2K package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Gaussian and plane waves (GPW) method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Accurate density functional calculations in gas and condensed phases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Computational cost of computing total energy and Kohn-Sham matrix scales linearly with increasing system size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Efficiency of this method allows the use of Gaussian basis sets for systems up to 3000 atoms</a:t>
            </a:r>
          </a:p>
          <a:p>
            <a:pPr lvl="1"/>
            <a:endParaRPr lang="en-US" sz="1100" dirty="0" smtClean="0"/>
          </a:p>
          <a:p>
            <a:pPr lvl="1"/>
            <a:r>
              <a:rPr lang="en-US" dirty="0" smtClean="0"/>
              <a:t>Wave function optimization with the orbital transformation technique leads to a good parallel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400800"/>
            <a:ext cx="4425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J. </a:t>
            </a:r>
            <a:r>
              <a:rPr lang="en-US" sz="1200" dirty="0" err="1" smtClean="0"/>
              <a:t>Vande</a:t>
            </a:r>
            <a:r>
              <a:rPr lang="en-US" sz="1200" dirty="0" smtClean="0"/>
              <a:t> </a:t>
            </a:r>
            <a:r>
              <a:rPr lang="en-US" sz="1200" dirty="0" err="1" smtClean="0"/>
              <a:t>Vondele</a:t>
            </a:r>
            <a:r>
              <a:rPr lang="en-US" sz="1200" dirty="0" smtClean="0"/>
              <a:t> et al., Comp. Phys. Comm., 167, 103 (2005)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3300" dirty="0" err="1" smtClean="0"/>
              <a:t>Isomerization</a:t>
            </a:r>
            <a:r>
              <a:rPr lang="en-US" sz="3300" dirty="0" smtClean="0"/>
              <a:t> and ionization of N</a:t>
            </a:r>
            <a:r>
              <a:rPr lang="en-US" sz="3300" baseline="-25000" dirty="0" smtClean="0"/>
              <a:t>2</a:t>
            </a:r>
            <a:r>
              <a:rPr lang="en-US" sz="3300" dirty="0" smtClean="0"/>
              <a:t>O</a:t>
            </a:r>
            <a:r>
              <a:rPr lang="en-US" sz="3300" baseline="-25000" dirty="0" smtClean="0"/>
              <a:t>4</a:t>
            </a:r>
            <a:r>
              <a:rPr lang="en-US" sz="3300" dirty="0" smtClean="0"/>
              <a:t> on ice and silica surfaces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3300" dirty="0" smtClean="0"/>
              <a:t>Model Surfaces</a:t>
            </a:r>
          </a:p>
          <a:p>
            <a:pPr lvl="1"/>
            <a:r>
              <a:rPr lang="en-US" dirty="0" smtClean="0"/>
              <a:t>(SiO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8</a:t>
            </a:r>
            <a:endParaRPr lang="en-US" dirty="0" smtClean="0"/>
          </a:p>
          <a:p>
            <a:pPr lvl="1"/>
            <a:r>
              <a:rPr lang="en-US" dirty="0" smtClean="0"/>
              <a:t>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20</a:t>
            </a:r>
          </a:p>
          <a:p>
            <a:pPr>
              <a:buNone/>
            </a:pPr>
            <a:endParaRPr lang="en-US" sz="2600" baseline="-25000" dirty="0" smtClean="0"/>
          </a:p>
          <a:p>
            <a:pPr lvl="1">
              <a:buNone/>
            </a:pPr>
            <a:endParaRPr lang="en-US" baseline="-25000" dirty="0" smtClean="0"/>
          </a:p>
          <a:p>
            <a:r>
              <a:rPr lang="en-GB" sz="3300" dirty="0" smtClean="0"/>
              <a:t>Chemical reactions at interfaces are localized</a:t>
            </a:r>
          </a:p>
          <a:p>
            <a:pPr lvl="1"/>
            <a:r>
              <a:rPr lang="en-GB" dirty="0" smtClean="0"/>
              <a:t>Clusters provide at least a </a:t>
            </a:r>
            <a:r>
              <a:rPr lang="en-GB" dirty="0" err="1" smtClean="0"/>
              <a:t>semiqualitative</a:t>
            </a:r>
            <a:r>
              <a:rPr lang="en-GB" dirty="0" smtClean="0"/>
              <a:t> model surface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0"/>
            <a:ext cx="8458200" cy="50292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40099" y="2826913"/>
            <a:ext cx="5851301" cy="2354687"/>
          </a:xfrm>
          <a:custGeom>
            <a:avLst/>
            <a:gdLst>
              <a:gd name="connsiteX0" fmla="*/ 0 w 3554569"/>
              <a:gd name="connsiteY0" fmla="*/ 762000 h 1515413"/>
              <a:gd name="connsiteX1" fmla="*/ 553791 w 3554569"/>
              <a:gd name="connsiteY1" fmla="*/ 1393064 h 1515413"/>
              <a:gd name="connsiteX2" fmla="*/ 1378039 w 3554569"/>
              <a:gd name="connsiteY2" fmla="*/ 27904 h 1515413"/>
              <a:gd name="connsiteX3" fmla="*/ 1970467 w 3554569"/>
              <a:gd name="connsiteY3" fmla="*/ 1225639 h 1515413"/>
              <a:gd name="connsiteX4" fmla="*/ 2640169 w 3554569"/>
              <a:gd name="connsiteY4" fmla="*/ 1109729 h 1515413"/>
              <a:gd name="connsiteX5" fmla="*/ 3078050 w 3554569"/>
              <a:gd name="connsiteY5" fmla="*/ 1264276 h 1515413"/>
              <a:gd name="connsiteX6" fmla="*/ 3554569 w 3554569"/>
              <a:gd name="connsiteY6" fmla="*/ 1096850 h 1515413"/>
              <a:gd name="connsiteX7" fmla="*/ 3554569 w 3554569"/>
              <a:gd name="connsiteY7" fmla="*/ 1096850 h 151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4569" h="1515413">
                <a:moveTo>
                  <a:pt x="0" y="762000"/>
                </a:moveTo>
                <a:cubicBezTo>
                  <a:pt x="162059" y="1138706"/>
                  <a:pt x="324118" y="1515413"/>
                  <a:pt x="553791" y="1393064"/>
                </a:cubicBezTo>
                <a:cubicBezTo>
                  <a:pt x="783464" y="1270715"/>
                  <a:pt x="1141926" y="55808"/>
                  <a:pt x="1378039" y="27904"/>
                </a:cubicBezTo>
                <a:cubicBezTo>
                  <a:pt x="1614152" y="0"/>
                  <a:pt x="1760112" y="1045335"/>
                  <a:pt x="1970467" y="1225639"/>
                </a:cubicBezTo>
                <a:cubicBezTo>
                  <a:pt x="2180822" y="1405943"/>
                  <a:pt x="2455572" y="1103290"/>
                  <a:pt x="2640169" y="1109729"/>
                </a:cubicBezTo>
                <a:cubicBezTo>
                  <a:pt x="2824766" y="1116168"/>
                  <a:pt x="2925650" y="1266423"/>
                  <a:pt x="3078050" y="1264276"/>
                </a:cubicBezTo>
                <a:cubicBezTo>
                  <a:pt x="3230450" y="1262130"/>
                  <a:pt x="3554569" y="1096850"/>
                  <a:pt x="3554569" y="1096850"/>
                </a:cubicBezTo>
                <a:lnTo>
                  <a:pt x="3554569" y="1096850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5193268"/>
            <a:ext cx="14702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symm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0596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95300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ONONO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asymm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8884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-844550" y="2166938"/>
          <a:ext cx="9890125" cy="1716087"/>
        </p:xfrm>
        <a:graphic>
          <a:graphicData uri="http://schemas.openxmlformats.org/presentationml/2006/ole">
            <p:oleObj spid="_x0000_s252929" name="Document" r:id="rId3" imgW="6157704" imgH="1071456" progId="Word.Document.12">
              <p:embed/>
            </p:oleObj>
          </a:graphicData>
        </a:graphic>
      </p:graphicFrame>
      <p:graphicFrame>
        <p:nvGraphicFramePr>
          <p:cNvPr id="252930" name="Object 2"/>
          <p:cNvGraphicFramePr>
            <a:graphicFrameLocks noChangeAspect="1"/>
          </p:cNvGraphicFramePr>
          <p:nvPr/>
        </p:nvGraphicFramePr>
        <p:xfrm>
          <a:off x="2138363" y="3587750"/>
          <a:ext cx="8975725" cy="1560513"/>
        </p:xfrm>
        <a:graphic>
          <a:graphicData uri="http://schemas.openxmlformats.org/presentationml/2006/ole">
            <p:oleObj spid="_x0000_s252930" name="Document" r:id="rId4" imgW="6157704" imgH="107145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on silica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44000" cy="495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2816"/>
            <a:ext cx="8610600" cy="45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828800"/>
            <a:ext cx="9144000" cy="47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6667500" y="4229100"/>
            <a:ext cx="49530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1605" y="6096000"/>
            <a:ext cx="153439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symm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8971" y="6096000"/>
            <a:ext cx="179190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Transition 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828800"/>
            <a:ext cx="2065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B3LYP/def2-TZVP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Turbomole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on silica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44000" cy="495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2057400"/>
            <a:ext cx="8305800" cy="434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-2438400" y="4191000"/>
            <a:ext cx="48768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905000"/>
            <a:ext cx="8525629" cy="44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6705600" y="4191000"/>
            <a:ext cx="48768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4541" y="6096000"/>
            <a:ext cx="118494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30000" dirty="0" smtClean="0">
                <a:solidFill>
                  <a:schemeClr val="bg1"/>
                </a:solidFill>
              </a:rPr>
              <a:t>+ </a:t>
            </a:r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−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828800"/>
            <a:ext cx="2065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B3LYP/def2-TZVP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Turbomole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6096000"/>
            <a:ext cx="210346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ONONO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asymm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C:\Users\Hanna\Desktop\Glaciercreva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3962400"/>
            <a:ext cx="20955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1399032"/>
          </a:xfrm>
        </p:spPr>
        <p:txBody>
          <a:bodyPr/>
          <a:lstStyle/>
          <a:p>
            <a:r>
              <a:rPr lang="en-US" dirty="0" smtClean="0"/>
              <a:t>Some Surfaces in the Troposphere</a:t>
            </a:r>
            <a:endParaRPr lang="en-US" dirty="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81000" y="1219200"/>
            <a:ext cx="3733800" cy="2590800"/>
            <a:chOff x="170" y="539"/>
            <a:chExt cx="2400" cy="1583"/>
          </a:xfrm>
        </p:grpSpPr>
        <p:pic>
          <p:nvPicPr>
            <p:cNvPr id="6" name="Picture 15" descr="OceanWav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" y="539"/>
              <a:ext cx="2400" cy="1583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1162" y="1531"/>
              <a:ext cx="14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>
                  <a:solidFill>
                    <a:schemeClr val="bg1"/>
                  </a:solidFill>
                </a:rPr>
                <a:t>Sea salt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914400" y="4267199"/>
            <a:ext cx="3201236" cy="2438401"/>
            <a:chOff x="222" y="2429"/>
            <a:chExt cx="2700" cy="1493"/>
          </a:xfrm>
        </p:grpSpPr>
        <p:graphicFrame>
          <p:nvGraphicFramePr>
            <p:cNvPr id="9" name="Object 22"/>
            <p:cNvGraphicFramePr>
              <a:graphicFrameLocks noChangeAspect="1"/>
            </p:cNvGraphicFramePr>
            <p:nvPr/>
          </p:nvGraphicFramePr>
          <p:xfrm>
            <a:off x="222" y="2429"/>
            <a:ext cx="2507" cy="1493"/>
          </p:xfrm>
          <a:graphic>
            <a:graphicData uri="http://schemas.openxmlformats.org/presentationml/2006/ole">
              <p:oleObj spid="_x0000_s88066" name="Image" r:id="rId6" imgW="7662549" imgH="4561948" progId="">
                <p:embed/>
              </p:oleObj>
            </a:graphicData>
          </a:graphic>
        </p:graphicFrame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1315" y="2475"/>
              <a:ext cx="1607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>
                  <a:solidFill>
                    <a:schemeClr val="bg1"/>
                  </a:solidFill>
                </a:rPr>
                <a:t>Smog particles</a:t>
              </a:r>
            </a:p>
          </p:txBody>
        </p:sp>
      </p:grpSp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5181600" y="1143000"/>
          <a:ext cx="3538537" cy="2651613"/>
        </p:xfrm>
        <a:graphic>
          <a:graphicData uri="http://schemas.openxmlformats.org/presentationml/2006/ole">
            <p:oleObj spid="_x0000_s88067" r:id="rId7" imgW="7217790" imgH="5565831" progId="">
              <p:embed/>
            </p:oleObj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57800" y="1153180"/>
            <a:ext cx="2972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Urban surfaces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799266" y="3122748"/>
            <a:ext cx="2177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Vegetation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" y="4267200"/>
            <a:ext cx="2971800" cy="24384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81601" y="1143000"/>
            <a:ext cx="3581400" cy="262466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3962400"/>
            <a:ext cx="2133600" cy="27432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715000" y="618238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bg1"/>
                </a:solidFill>
              </a:rPr>
              <a:t>Snowpacks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on silica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44000" cy="495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2057400"/>
            <a:ext cx="8305800" cy="434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-2438400" y="4191000"/>
            <a:ext cx="48768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905000"/>
            <a:ext cx="8525629" cy="44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67400" y="2362200"/>
            <a:ext cx="76815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+0.57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705600" y="4191000"/>
            <a:ext cx="48768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22641" y="3059668"/>
            <a:ext cx="76815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+0.53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1205" y="6096000"/>
            <a:ext cx="197041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Asymmetric 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4541" y="6096000"/>
            <a:ext cx="118494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30000" dirty="0" smtClean="0">
                <a:solidFill>
                  <a:schemeClr val="bg1"/>
                </a:solidFill>
              </a:rPr>
              <a:t>+ </a:t>
            </a:r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−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2221468"/>
            <a:ext cx="71045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-0.55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43600" y="2133600"/>
            <a:ext cx="10668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1981200"/>
            <a:ext cx="12192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2286000"/>
            <a:ext cx="1219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80549" y="2133600"/>
            <a:ext cx="71045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-0.51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71800" y="1981200"/>
            <a:ext cx="1371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71600" y="182880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r(N-O)=1.88 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182880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r(N-O)=2.02 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6096000"/>
            <a:ext cx="210346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ONONO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asymm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on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44000" cy="48768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1200" y="1828800"/>
            <a:ext cx="8750242" cy="45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133600"/>
            <a:ext cx="77270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-2438400" y="4191000"/>
            <a:ext cx="48768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705600" y="4191000"/>
            <a:ext cx="48768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78805" y="6096000"/>
            <a:ext cx="153439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symm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2205" y="6096000"/>
            <a:ext cx="179190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Transition 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828800"/>
            <a:ext cx="2065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B3LYP/def2-TZVP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Turbomole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on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4800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14358" y="1890712"/>
            <a:ext cx="844128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2209800"/>
            <a:ext cx="7696199" cy="402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6972300" y="4305300"/>
            <a:ext cx="4343400" cy="0"/>
          </a:xfrm>
          <a:prstGeom prst="line">
            <a:avLst/>
          </a:prstGeom>
          <a:ln w="57150">
            <a:solidFill>
              <a:srgbClr val="B80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2400300" y="4229100"/>
            <a:ext cx="48006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743700" y="4229100"/>
            <a:ext cx="48006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4141" y="6096000"/>
            <a:ext cx="118494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30000" dirty="0" smtClean="0">
                <a:solidFill>
                  <a:schemeClr val="bg1"/>
                </a:solidFill>
              </a:rPr>
              <a:t>+ </a:t>
            </a:r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−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916668"/>
            <a:ext cx="2065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B3LYP/def2-TZVP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Turbomole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6031468"/>
            <a:ext cx="210346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ONONO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asymm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on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4800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14358" y="1890712"/>
            <a:ext cx="844128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2209800"/>
            <a:ext cx="7696199" cy="402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6972300" y="4305300"/>
            <a:ext cx="4343400" cy="0"/>
          </a:xfrm>
          <a:prstGeom prst="line">
            <a:avLst/>
          </a:prstGeom>
          <a:ln w="57150">
            <a:solidFill>
              <a:srgbClr val="B80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2400300" y="4229100"/>
            <a:ext cx="48006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743700" y="4229100"/>
            <a:ext cx="48006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6005" y="6096000"/>
            <a:ext cx="210346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ONONO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asymm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141" y="6096000"/>
            <a:ext cx="118494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30000" dirty="0" smtClean="0">
                <a:solidFill>
                  <a:schemeClr val="bg1"/>
                </a:solidFill>
              </a:rPr>
              <a:t>+ </a:t>
            </a:r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−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94841" y="2286000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+0.49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23622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5200" y="2057400"/>
            <a:ext cx="1524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2057400"/>
            <a:ext cx="16764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67400" y="2209800"/>
            <a:ext cx="16002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8800" y="25146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05200" y="2362200"/>
            <a:ext cx="12192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86200" y="2514600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+0.46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207" y="191666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r(N-O)=1.81 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191666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r(N-O)=2.09 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6031468"/>
            <a:ext cx="210346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ONONO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asymm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for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symm</a:t>
            </a:r>
            <a:r>
              <a:rPr lang="en-US" dirty="0" smtClean="0"/>
              <a:t>) to    ONONO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asymm</a:t>
            </a:r>
            <a:r>
              <a:rPr lang="en-US" dirty="0" smtClean="0"/>
              <a:t>) on (SiO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8</a:t>
            </a:r>
            <a:endParaRPr lang="en-US" dirty="0"/>
          </a:p>
        </p:txBody>
      </p:sp>
      <p:pic>
        <p:nvPicPr>
          <p:cNvPr id="4" name="IRC_n2o4_silic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7732" y="1752600"/>
            <a:ext cx="9211732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IRC for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symm</a:t>
            </a:r>
            <a:r>
              <a:rPr lang="en-US" dirty="0" smtClean="0"/>
              <a:t>) to    ONONO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asymm</a:t>
            </a:r>
            <a:r>
              <a:rPr lang="en-US" dirty="0" smtClean="0"/>
              <a:t>) on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20</a:t>
            </a:r>
            <a:endParaRPr lang="en-US" dirty="0"/>
          </a:p>
        </p:txBody>
      </p:sp>
      <p:pic>
        <p:nvPicPr>
          <p:cNvPr id="10" name="water_IRC_yksi_NEW(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1752600"/>
            <a:ext cx="9982200" cy="561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for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symm</a:t>
            </a:r>
            <a:r>
              <a:rPr lang="en-US" dirty="0" smtClean="0"/>
              <a:t>) to    ONONO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asymm</a:t>
            </a:r>
            <a:r>
              <a:rPr lang="en-US" dirty="0" smtClean="0"/>
              <a:t>) on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20</a:t>
            </a:r>
            <a:endParaRPr lang="en-US" dirty="0"/>
          </a:p>
        </p:txBody>
      </p:sp>
      <p:pic>
        <p:nvPicPr>
          <p:cNvPr id="6" name="water_IRC_kaks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7907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229600" cy="1399032"/>
          </a:xfrm>
        </p:spPr>
        <p:txBody>
          <a:bodyPr/>
          <a:lstStyle/>
          <a:p>
            <a:r>
              <a:rPr lang="en-US" dirty="0" smtClean="0"/>
              <a:t>Effect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Van </a:t>
            </a:r>
            <a:r>
              <a:rPr lang="en-US" sz="2400" dirty="0" err="1" smtClean="0"/>
              <a:t>der</a:t>
            </a:r>
            <a:r>
              <a:rPr lang="en-US" sz="2400" dirty="0" smtClean="0"/>
              <a:t> Waals interactions between atoms and molecules play a role in many chemical systems</a:t>
            </a:r>
          </a:p>
          <a:p>
            <a:pPr lvl="1">
              <a:buNone/>
            </a:pPr>
            <a:endParaRPr lang="en-US" sz="1100" dirty="0" smtClean="0"/>
          </a:p>
          <a:p>
            <a:pPr lvl="1"/>
            <a:r>
              <a:rPr lang="en-US" sz="2100" dirty="0" smtClean="0"/>
              <a:t>Packing of crystals</a:t>
            </a:r>
          </a:p>
          <a:p>
            <a:pPr lvl="1"/>
            <a:r>
              <a:rPr lang="en-US" sz="2100" dirty="0" smtClean="0"/>
              <a:t>Formation of aggregates</a:t>
            </a:r>
          </a:p>
          <a:p>
            <a:pPr lvl="1"/>
            <a:r>
              <a:rPr lang="en-US" sz="21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Orientation of molecules on surfaces</a:t>
            </a:r>
          </a:p>
          <a:p>
            <a:pPr lvl="1"/>
            <a:r>
              <a:rPr lang="en-US" sz="2100" dirty="0" smtClean="0"/>
              <a:t>….</a:t>
            </a:r>
          </a:p>
          <a:p>
            <a:endParaRPr lang="en-US" sz="1100" dirty="0" smtClean="0"/>
          </a:p>
          <a:p>
            <a:r>
              <a:rPr lang="en-US" sz="2400" dirty="0" smtClean="0"/>
              <a:t>In order to describe dispersion interactions, a fully non-local functional is needed and a local density functional is in principle not capable of describing the long-range, nonlocal correlation effect</a:t>
            </a:r>
            <a:endParaRPr lang="en-US" sz="21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r>
              <a:rPr lang="en-US" sz="2400" dirty="0" smtClean="0"/>
              <a:t>How can dispersion be taken into account in DFT calculations?</a:t>
            </a:r>
          </a:p>
          <a:p>
            <a:endParaRPr lang="en-US" sz="1000" dirty="0" smtClean="0"/>
          </a:p>
          <a:p>
            <a:pPr lvl="1"/>
            <a:r>
              <a:rPr lang="en-US" sz="2100" dirty="0" smtClean="0"/>
              <a:t>Stefan </a:t>
            </a:r>
            <a:r>
              <a:rPr lang="en-US" sz="2100" dirty="0" err="1" smtClean="0"/>
              <a:t>Grimme</a:t>
            </a:r>
            <a:r>
              <a:rPr lang="en-US" sz="2100" dirty="0" smtClean="0"/>
              <a:t>: </a:t>
            </a:r>
          </a:p>
          <a:p>
            <a:pPr lvl="2"/>
            <a:r>
              <a:rPr lang="en-US" sz="1900" dirty="0" smtClean="0"/>
              <a:t>DFT-D, DFT-D2, and DFT-D3 corrections</a:t>
            </a:r>
          </a:p>
          <a:p>
            <a:pPr lvl="2"/>
            <a:r>
              <a:rPr lang="en-US" sz="1900" dirty="0" smtClean="0"/>
              <a:t>B2-PLYP double hybrid functional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867400"/>
            <a:ext cx="3850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 </a:t>
            </a:r>
            <a:r>
              <a:rPr lang="en-US" sz="1200" dirty="0" err="1" smtClean="0"/>
              <a:t>Grimme</a:t>
            </a:r>
            <a:r>
              <a:rPr lang="en-US" sz="1200" dirty="0" smtClean="0"/>
              <a:t>, J. Comp. Chem., 25, 1463 (2004)</a:t>
            </a:r>
          </a:p>
          <a:p>
            <a:r>
              <a:rPr lang="en-US" sz="1200" dirty="0" smtClean="0"/>
              <a:t>S. </a:t>
            </a:r>
            <a:r>
              <a:rPr lang="en-US" sz="1200" dirty="0" err="1" smtClean="0"/>
              <a:t>Grimme</a:t>
            </a:r>
            <a:r>
              <a:rPr lang="en-US" sz="1200" dirty="0" smtClean="0"/>
              <a:t>, J. Comp. Chem., 27, 1787 (2006)</a:t>
            </a:r>
          </a:p>
          <a:p>
            <a:r>
              <a:rPr lang="en-US" sz="1200" dirty="0" smtClean="0"/>
              <a:t>S. </a:t>
            </a:r>
            <a:r>
              <a:rPr lang="en-US" sz="1200" dirty="0" err="1" smtClean="0"/>
              <a:t>Grimme</a:t>
            </a:r>
            <a:r>
              <a:rPr lang="en-US" sz="1200" dirty="0" smtClean="0"/>
              <a:t> et al., J. Chem. Phys., 132, 154104 (2010)</a:t>
            </a:r>
          </a:p>
          <a:p>
            <a:r>
              <a:rPr lang="en-US" sz="1200" dirty="0" smtClean="0"/>
              <a:t>S. </a:t>
            </a:r>
            <a:r>
              <a:rPr lang="en-US" sz="1200" dirty="0" err="1" smtClean="0"/>
              <a:t>Grimme</a:t>
            </a:r>
            <a:r>
              <a:rPr lang="en-US" sz="1200" dirty="0" smtClean="0"/>
              <a:t>, J.  </a:t>
            </a:r>
            <a:r>
              <a:rPr lang="en-US" sz="1200" dirty="0" err="1" smtClean="0"/>
              <a:t>Chem</a:t>
            </a:r>
            <a:r>
              <a:rPr lang="en-US" sz="1200" dirty="0" smtClean="0"/>
              <a:t> . Phys., 124, 034108 (2006)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447800"/>
            <a:ext cx="7960941" cy="5300663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229600" cy="1399032"/>
          </a:xfrm>
        </p:spPr>
        <p:txBody>
          <a:bodyPr/>
          <a:lstStyle/>
          <a:p>
            <a:r>
              <a:rPr lang="en-US" dirty="0" smtClean="0"/>
              <a:t>Effect of Dispersion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660" y="6065353"/>
            <a:ext cx="5827081" cy="73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838200" y="864075"/>
          <a:ext cx="7714727" cy="5917726"/>
        </p:xfrm>
        <a:graphic>
          <a:graphicData uri="http://schemas.openxmlformats.org/presentationml/2006/ole">
            <p:oleObj spid="_x0000_s190467" name="Graph" r:id="rId3" imgW="3628800" imgH="3000960" progId="Origin50.Graph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73681" y="1905000"/>
            <a:ext cx="340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Without dispersion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correction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8978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 DFT-D3 dispersion correction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1200" y="5943600"/>
            <a:ext cx="5909152" cy="147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6195476" y="4747576"/>
            <a:ext cx="2849148" cy="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13635" y="4010664"/>
            <a:ext cx="4363828" cy="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53309" y="6172200"/>
            <a:ext cx="87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340 </a:t>
            </a:r>
            <a:r>
              <a:rPr lang="en-US" dirty="0" err="1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6172200"/>
            <a:ext cx="101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2400 </a:t>
            </a:r>
            <a:r>
              <a:rPr lang="en-US" dirty="0" err="1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614" y="381001"/>
            <a:ext cx="328298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708614" y="381000"/>
            <a:ext cx="3276600" cy="2438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8000" y="2514600"/>
            <a:ext cx="217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 @(H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</a:t>
            </a:r>
            <a:r>
              <a:rPr lang="en-US" sz="1200" baseline="-25000" dirty="0" smtClean="0"/>
              <a:t>76</a:t>
            </a:r>
            <a:r>
              <a:rPr lang="en-US" sz="1200" dirty="0" smtClean="0"/>
              <a:t> , 300 K, NVT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981200"/>
            <a:ext cx="6858000" cy="4191000"/>
          </a:xfrm>
          <a:prstGeom prst="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229600" cy="1399032"/>
          </a:xfrm>
        </p:spPr>
        <p:txBody>
          <a:bodyPr/>
          <a:lstStyle/>
          <a:p>
            <a:r>
              <a:rPr lang="en-US" dirty="0" smtClean="0"/>
              <a:t>Effect of Dispersion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2057400"/>
          <a:ext cx="6705600" cy="396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1494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Interaction Energy  </a:t>
                      </a:r>
                      <a:r>
                        <a:rPr lang="en-US" sz="20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(kcal/mol)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DFT without dispersion correction</a:t>
                      </a:r>
                      <a:endParaRPr lang="en-US" sz="1800" dirty="0" smtClean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DFT with dispersion correction</a:t>
                      </a:r>
                      <a:endParaRPr lang="en-US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MP2/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aug</a:t>
                      </a:r>
                      <a:r>
                        <a:rPr lang="en-US" sz="18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-cc-</a:t>
                      </a:r>
                      <a:r>
                        <a:rPr lang="en-US" sz="1800" b="1" dirty="0" err="1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pVDZ</a:t>
                      </a:r>
                      <a:endParaRPr lang="en-US" sz="1800" dirty="0" smtClean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1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(Symm-N</a:t>
                      </a:r>
                      <a:r>
                        <a:rPr lang="en-US" sz="1400" b="1" baseline="-250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400" b="1" baseline="-250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)@ (SiO</a:t>
                      </a:r>
                      <a:r>
                        <a:rPr lang="en-US" sz="1400" b="1" baseline="-250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="1" baseline="-250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4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Courier New"/>
                        </a:rPr>
                        <a:t>8.74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 smtClean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1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(Asymm-N</a:t>
                      </a:r>
                      <a:r>
                        <a:rPr lang="en-US" sz="1400" b="1" baseline="-250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400" b="1" baseline="-250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)@ 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(SiO</a:t>
                      </a:r>
                      <a:r>
                        <a:rPr lang="en-US" sz="1400" b="1" baseline="-250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="1" baseline="-250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4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6.57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11.54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 smtClean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1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(Symm-N</a:t>
                      </a:r>
                      <a:r>
                        <a:rPr lang="en-US" sz="1400" b="1" baseline="-250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400" b="1" baseline="-250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)@ 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(H</a:t>
                      </a:r>
                      <a:r>
                        <a:rPr lang="en-US" sz="1400" b="1" baseline="-250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O)</a:t>
                      </a:r>
                      <a:r>
                        <a:rPr lang="en-US" sz="1400" b="1" baseline="-250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3.84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10.66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(Asymm-N</a:t>
                      </a:r>
                      <a:r>
                        <a:rPr lang="en-US" sz="1400" b="1" baseline="-250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400" b="1" baseline="-2500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)@ 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(H</a:t>
                      </a:r>
                      <a:r>
                        <a:rPr lang="en-US" sz="1400" b="1" baseline="-250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O)</a:t>
                      </a:r>
                      <a:r>
                        <a:rPr lang="en-US" sz="1400" b="1" baseline="-250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7.25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11.26</a:t>
                      </a:r>
                      <a:endParaRPr lang="en-US" sz="16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Heterogeneous Chemistry?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Chemistry which occurs in the presence of a substance of a different phase (e.g., ice, aerosols, etc.)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Heterogeneous reactions take place at the interface</a:t>
            </a:r>
          </a:p>
          <a:p>
            <a:pPr lvl="1"/>
            <a:r>
              <a:rPr lang="en-US" dirty="0" smtClean="0"/>
              <a:t>Species do not simply cross the surface by physical transport</a:t>
            </a:r>
          </a:p>
          <a:p>
            <a:pPr lvl="1"/>
            <a:endParaRPr lang="en-US" sz="900" dirty="0" smtClean="0"/>
          </a:p>
          <a:p>
            <a:pPr lvl="1"/>
            <a:r>
              <a:rPr lang="en-US" dirty="0" smtClean="0"/>
              <a:t>Interface affects the product formation and reaction rates</a:t>
            </a:r>
          </a:p>
          <a:p>
            <a:pPr lvl="1"/>
            <a:endParaRPr lang="en-US" sz="900" dirty="0" smtClean="0"/>
          </a:p>
          <a:p>
            <a:pPr lvl="1"/>
            <a:endParaRPr lang="en-US" sz="900" dirty="0" smtClean="0"/>
          </a:p>
          <a:p>
            <a:r>
              <a:rPr lang="en-US" dirty="0" smtClean="0"/>
              <a:t>Bulk vs. surface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Surface reactions are necessary for correct description of reaction mechanisms on a molecular level in atmospheric environments</a:t>
            </a:r>
          </a:p>
          <a:p>
            <a:pPr lvl="1"/>
            <a:r>
              <a:rPr lang="en-US" sz="2000" dirty="0" err="1" smtClean="0"/>
              <a:t>Airshed</a:t>
            </a:r>
            <a:r>
              <a:rPr lang="en-US" sz="2000" dirty="0" smtClean="0"/>
              <a:t> modeling → Pollution control strategies</a:t>
            </a:r>
          </a:p>
          <a:p>
            <a:pPr lvl="1"/>
            <a:r>
              <a:rPr lang="en-US" sz="2000" dirty="0" smtClean="0"/>
              <a:t>As seen in case of 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adding interfacial chemistry improves kinetic models considerably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When modeling surface reactions it should be remembered that real situation is always more complicated:</a:t>
            </a:r>
          </a:p>
          <a:p>
            <a:pPr lvl="1"/>
            <a:r>
              <a:rPr lang="en-US" sz="2000" dirty="0" smtClean="0"/>
              <a:t>Reactions are complex and effect of  the interface and the adsorbed species is huge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Surface composition can change during experiment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8610600" cy="4879340"/>
          </a:xfrm>
          <a:prstGeom prst="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49241" y="4809298"/>
            <a:ext cx="459547" cy="73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/>
              <a:t>O</a:t>
            </a:r>
            <a:r>
              <a:rPr lang="en-US" sz="2000" baseline="-25000"/>
              <a:t>3</a:t>
            </a:r>
            <a:endParaRPr lang="en-US" sz="20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66338" y="4879824"/>
            <a:ext cx="2729525" cy="60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/>
              <a:t>Cl</a:t>
            </a:r>
            <a:r>
              <a:rPr lang="en-US" sz="1600" baseline="-25000"/>
              <a:t>2</a:t>
            </a:r>
            <a:r>
              <a:rPr lang="en-US" sz="1600"/>
              <a:t>, model, bulk aqueous phase chemistry only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80790" y="5457191"/>
            <a:ext cx="417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01197" y="5420395"/>
            <a:ext cx="84816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398315" y="5457191"/>
            <a:ext cx="417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18722" y="5420395"/>
            <a:ext cx="84816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903140" y="5457191"/>
            <a:ext cx="417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23547" y="5420395"/>
            <a:ext cx="84816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419077" y="5457191"/>
            <a:ext cx="4179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839484" y="5420395"/>
            <a:ext cx="84815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936602" y="5457191"/>
            <a:ext cx="4179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357009" y="5420395"/>
            <a:ext cx="84815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441427" y="5457191"/>
            <a:ext cx="4179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861834" y="5420395"/>
            <a:ext cx="84815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960540" y="5457191"/>
            <a:ext cx="417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380947" y="5420395"/>
            <a:ext cx="84816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478065" y="5457191"/>
            <a:ext cx="417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898472" y="5420395"/>
            <a:ext cx="84816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5982890" y="5457191"/>
            <a:ext cx="417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403297" y="5420395"/>
            <a:ext cx="84816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497240" y="5457191"/>
            <a:ext cx="4179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917647" y="5420395"/>
            <a:ext cx="84816" cy="1018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7" name="AutoShape 25"/>
          <p:cNvCxnSpPr>
            <a:cxnSpLocks noChangeShapeType="1"/>
          </p:cNvCxnSpPr>
          <p:nvPr/>
        </p:nvCxnSpPr>
        <p:spPr bwMode="auto">
          <a:xfrm>
            <a:off x="4229341" y="5258055"/>
            <a:ext cx="547447" cy="199136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177433" y="2777974"/>
            <a:ext cx="2459656" cy="60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/>
              <a:t>Cl</a:t>
            </a:r>
            <a:r>
              <a:rPr lang="en-US" sz="1600" baseline="-25000"/>
              <a:t>2</a:t>
            </a:r>
            <a:r>
              <a:rPr lang="en-US" sz="1600"/>
              <a:t>, model, including interface chemistry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383262" y="2901939"/>
            <a:ext cx="1997026" cy="34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/>
              <a:t>Cl</a:t>
            </a:r>
            <a:r>
              <a:rPr lang="en-US" sz="1600" baseline="-25000"/>
              <a:t>2</a:t>
            </a:r>
            <a:r>
              <a:rPr lang="en-US" sz="1600"/>
              <a:t>, experiment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3921085" y="3243707"/>
            <a:ext cx="214353" cy="3735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6171073" y="3168666"/>
            <a:ext cx="231316" cy="30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056364" y="5913694"/>
            <a:ext cx="3192036" cy="4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</a:rPr>
              <a:t>Photolysis time (min)</a:t>
            </a:r>
            <a:endParaRPr lang="en-US" sz="2000" b="1" dirty="0"/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42815" y="2167784"/>
            <a:ext cx="7815385" cy="3743431"/>
            <a:chOff x="277" y="768"/>
            <a:chExt cx="5068" cy="2425"/>
          </a:xfrm>
        </p:grpSpPr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 rot="-5400000">
              <a:off x="-637" y="1721"/>
              <a:ext cx="20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</a:rPr>
                <a:t>[Cl</a:t>
              </a:r>
              <a:r>
                <a:rPr lang="en-US" sz="2000" b="1" baseline="-25000">
                  <a:solidFill>
                    <a:schemeClr val="bg1"/>
                  </a:solidFill>
                </a:rPr>
                <a:t>2</a:t>
              </a:r>
              <a:r>
                <a:rPr lang="en-US" sz="2000" b="1">
                  <a:solidFill>
                    <a:schemeClr val="bg1"/>
                  </a:solidFill>
                </a:rPr>
                <a:t>] (10</a:t>
              </a:r>
              <a:r>
                <a:rPr lang="en-US" sz="2000" b="1" baseline="30000">
                  <a:solidFill>
                    <a:schemeClr val="bg1"/>
                  </a:solidFill>
                </a:rPr>
                <a:t>12</a:t>
              </a:r>
              <a:r>
                <a:rPr lang="en-US" sz="2000" b="1">
                  <a:solidFill>
                    <a:schemeClr val="bg1"/>
                  </a:solidFill>
                </a:rPr>
                <a:t> molecules cm</a:t>
              </a:r>
              <a:r>
                <a:rPr lang="en-US" sz="2000" b="1" baseline="30000">
                  <a:solidFill>
                    <a:schemeClr val="bg1"/>
                  </a:solidFill>
                </a:rPr>
                <a:t>-3</a:t>
              </a:r>
              <a:r>
                <a:rPr lang="en-US" sz="2000" b="1">
                  <a:solidFill>
                    <a:schemeClr val="bg1"/>
                  </a:solidFill>
                </a:rPr>
                <a:t>)</a:t>
              </a:r>
              <a:endParaRPr lang="en-US" sz="2000" b="1"/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 rot="-5400000">
              <a:off x="4199" y="1807"/>
              <a:ext cx="20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</a:rPr>
                <a:t>[O</a:t>
              </a:r>
              <a:r>
                <a:rPr lang="en-US" sz="2000" b="1" baseline="-25000">
                  <a:solidFill>
                    <a:schemeClr val="bg1"/>
                  </a:solidFill>
                </a:rPr>
                <a:t>3</a:t>
              </a:r>
              <a:r>
                <a:rPr lang="en-US" sz="2000" b="1">
                  <a:solidFill>
                    <a:schemeClr val="bg1"/>
                  </a:solidFill>
                </a:rPr>
                <a:t>] (10</a:t>
              </a:r>
              <a:r>
                <a:rPr lang="en-US" sz="2000" b="1" baseline="30000">
                  <a:solidFill>
                    <a:schemeClr val="bg1"/>
                  </a:solidFill>
                </a:rPr>
                <a:t>14</a:t>
              </a:r>
              <a:r>
                <a:rPr lang="en-US" sz="2000" b="1">
                  <a:solidFill>
                    <a:schemeClr val="bg1"/>
                  </a:solidFill>
                </a:rPr>
                <a:t> molecules cm</a:t>
              </a:r>
              <a:r>
                <a:rPr lang="en-US" sz="2000" b="1" baseline="30000">
                  <a:solidFill>
                    <a:schemeClr val="bg1"/>
                  </a:solidFill>
                </a:rPr>
                <a:t>-3</a:t>
              </a:r>
              <a:r>
                <a:rPr lang="en-US" sz="2000" b="1">
                  <a:solidFill>
                    <a:schemeClr val="bg1"/>
                  </a:solidFill>
                </a:rPr>
                <a:t>)</a:t>
              </a:r>
              <a:endParaRPr lang="en-US" sz="2000" b="1"/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576" y="768"/>
              <a:ext cx="4500" cy="2425"/>
              <a:chOff x="582" y="849"/>
              <a:chExt cx="4500" cy="2425"/>
            </a:xfrm>
          </p:grpSpPr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582" y="849"/>
                <a:ext cx="4495" cy="2425"/>
                <a:chOff x="582" y="849"/>
                <a:chExt cx="4495" cy="2425"/>
              </a:xfrm>
            </p:grpSpPr>
            <p:pic>
              <p:nvPicPr>
                <p:cNvPr id="40" name="Picture 3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82" y="849"/>
                  <a:ext cx="4495" cy="2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3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5" y="2933"/>
                  <a:ext cx="3742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Rectangle 39"/>
                <p:cNvSpPr>
                  <a:spLocks noChangeArrowheads="1"/>
                </p:cNvSpPr>
                <p:nvPr/>
              </p:nvSpPr>
              <p:spPr bwMode="auto">
                <a:xfrm>
                  <a:off x="4491" y="849"/>
                  <a:ext cx="224" cy="2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" name="Rectangle 40"/>
                <p:cNvSpPr>
                  <a:spLocks noChangeArrowheads="1"/>
                </p:cNvSpPr>
                <p:nvPr/>
              </p:nvSpPr>
              <p:spPr bwMode="auto">
                <a:xfrm>
                  <a:off x="1032" y="918"/>
                  <a:ext cx="366" cy="28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8" name="Rectangle 41"/>
              <p:cNvSpPr>
                <a:spLocks noChangeArrowheads="1"/>
              </p:cNvSpPr>
              <p:nvPr/>
            </p:nvSpPr>
            <p:spPr bwMode="auto">
              <a:xfrm>
                <a:off x="586" y="2986"/>
                <a:ext cx="366" cy="28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Rectangle 42"/>
              <p:cNvSpPr>
                <a:spLocks noChangeArrowheads="1"/>
              </p:cNvSpPr>
              <p:nvPr/>
            </p:nvSpPr>
            <p:spPr bwMode="auto">
              <a:xfrm>
                <a:off x="4643" y="2975"/>
                <a:ext cx="439" cy="29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415383" y="3248582"/>
            <a:ext cx="4610892" cy="1216421"/>
            <a:chOff x="1458" y="1428"/>
            <a:chExt cx="2990" cy="788"/>
          </a:xfrm>
        </p:grpSpPr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1458" y="2142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726" y="1428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1788" y="1896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106" y="1752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30" y="1596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760" y="1500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3084" y="1470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3408" y="1434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374" y="1464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056" y="1440"/>
              <a:ext cx="74" cy="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2212780" y="2467120"/>
            <a:ext cx="4846834" cy="1537508"/>
            <a:chOff x="1326" y="930"/>
            <a:chExt cx="3143" cy="996"/>
          </a:xfrm>
        </p:grpSpPr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1326" y="930"/>
              <a:ext cx="298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</a:rPr>
                <a:t>With </a:t>
              </a:r>
              <a:r>
                <a:rPr lang="en-US" sz="2800" b="1" dirty="0">
                  <a:solidFill>
                    <a:srgbClr val="FF0000"/>
                  </a:solidFill>
                </a:rPr>
                <a:t>interface reaction</a:t>
              </a: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1770" y="1254"/>
              <a:ext cx="228" cy="4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8" name="AutoShape 57"/>
            <p:cNvSpPr>
              <a:spLocks noChangeArrowheads="1"/>
            </p:cNvSpPr>
            <p:nvPr/>
          </p:nvSpPr>
          <p:spPr bwMode="auto">
            <a:xfrm>
              <a:off x="2082" y="1608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9" name="AutoShape 58"/>
            <p:cNvSpPr>
              <a:spLocks noChangeArrowheads="1"/>
            </p:cNvSpPr>
            <p:nvPr/>
          </p:nvSpPr>
          <p:spPr bwMode="auto">
            <a:xfrm>
              <a:off x="2400" y="1500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0" name="AutoShape 59"/>
            <p:cNvSpPr>
              <a:spLocks noChangeArrowheads="1"/>
            </p:cNvSpPr>
            <p:nvPr/>
          </p:nvSpPr>
          <p:spPr bwMode="auto">
            <a:xfrm>
              <a:off x="3378" y="1500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1" name="AutoShape 60"/>
            <p:cNvSpPr>
              <a:spLocks noChangeArrowheads="1"/>
            </p:cNvSpPr>
            <p:nvPr/>
          </p:nvSpPr>
          <p:spPr bwMode="auto">
            <a:xfrm>
              <a:off x="3708" y="1542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2" name="AutoShape 61"/>
            <p:cNvSpPr>
              <a:spLocks noChangeArrowheads="1"/>
            </p:cNvSpPr>
            <p:nvPr/>
          </p:nvSpPr>
          <p:spPr bwMode="auto">
            <a:xfrm>
              <a:off x="4020" y="1590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3" name="AutoShape 62"/>
            <p:cNvSpPr>
              <a:spLocks noChangeArrowheads="1"/>
            </p:cNvSpPr>
            <p:nvPr/>
          </p:nvSpPr>
          <p:spPr bwMode="auto">
            <a:xfrm>
              <a:off x="4344" y="1656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4" name="AutoShape 63"/>
            <p:cNvSpPr>
              <a:spLocks noChangeArrowheads="1"/>
            </p:cNvSpPr>
            <p:nvPr/>
          </p:nvSpPr>
          <p:spPr bwMode="auto">
            <a:xfrm>
              <a:off x="1758" y="1818"/>
              <a:ext cx="125" cy="1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1648565" y="3366994"/>
            <a:ext cx="564410" cy="4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</a:t>
            </a:r>
            <a:r>
              <a:rPr lang="en-US" sz="2000" b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66" name="Text Box 65"/>
          <p:cNvSpPr txBox="1">
            <a:spLocks noChangeArrowheads="1"/>
          </p:cNvSpPr>
          <p:nvPr/>
        </p:nvSpPr>
        <p:spPr bwMode="auto">
          <a:xfrm>
            <a:off x="4577370" y="3539950"/>
            <a:ext cx="72170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Times New Roman" pitchFamily="18" charset="0"/>
              </a:rPr>
              <a:t>Cl</a:t>
            </a:r>
            <a:r>
              <a:rPr lang="en-US" sz="2400" b="1" baseline="-25000">
                <a:solidFill>
                  <a:srgbClr val="00FF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2247209" y="4872079"/>
            <a:ext cx="4991791" cy="54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Disaster averted!</a:t>
            </a:r>
            <a:r>
              <a:rPr lang="en-US" sz="2800" b="1" dirty="0">
                <a:solidFill>
                  <a:srgbClr val="66FF66"/>
                </a:solidFill>
              </a:rPr>
              <a:t> </a:t>
            </a:r>
            <a:endParaRPr lang="en-US" sz="2800" b="1" i="1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29" grpId="0"/>
      <p:bldP spid="30" grpId="0" animBg="1"/>
      <p:bldP spid="31" grpId="0" animBg="1"/>
      <p:bldP spid="32" grpId="0"/>
      <p:bldP spid="65" grpId="0"/>
      <p:bldP spid="66" grpId="0"/>
      <p:bldP spid="6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144000" cy="4724400"/>
          </a:xfrm>
        </p:spPr>
        <p:txBody>
          <a:bodyPr>
            <a:normAutofit/>
          </a:bodyPr>
          <a:lstStyle/>
          <a:p>
            <a:pPr lvl="1"/>
            <a:endParaRPr lang="en-US" sz="1000" dirty="0" smtClean="0"/>
          </a:p>
          <a:p>
            <a:r>
              <a:rPr lang="en-US" sz="2200" dirty="0" smtClean="0"/>
              <a:t>It is generally believed that reaction</a:t>
            </a:r>
          </a:p>
          <a:p>
            <a:pPr>
              <a:buNone/>
            </a:pPr>
            <a:endParaRPr lang="en-US" sz="9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200" dirty="0" smtClean="0"/>
              <a:t>is a significant source of HONO, and thus OH</a:t>
            </a:r>
          </a:p>
          <a:p>
            <a:endParaRPr lang="en-US" sz="900" dirty="0" smtClean="0"/>
          </a:p>
          <a:p>
            <a:pPr lvl="1"/>
            <a:r>
              <a:rPr lang="en-US" sz="1900" dirty="0" smtClean="0"/>
              <a:t>Urban </a:t>
            </a:r>
            <a:r>
              <a:rPr lang="en-US" sz="1900" dirty="0" err="1" smtClean="0"/>
              <a:t>airshed</a:t>
            </a:r>
            <a:r>
              <a:rPr lang="en-US" sz="1900" dirty="0" smtClean="0"/>
              <a:t> models often include a simple </a:t>
            </a:r>
            <a:r>
              <a:rPr lang="en-US" sz="1900" dirty="0" err="1" smtClean="0"/>
              <a:t>parametrization</a:t>
            </a:r>
            <a:r>
              <a:rPr lang="en-US" sz="1900" dirty="0" smtClean="0"/>
              <a:t> of this reaction based on rates observed in some laboratory systems</a:t>
            </a:r>
          </a:p>
          <a:p>
            <a:pPr lvl="1"/>
            <a:r>
              <a:rPr lang="en-US" sz="1900" dirty="0" smtClean="0"/>
              <a:t>Dangling OH-bonds possibly responsible for the </a:t>
            </a:r>
            <a:r>
              <a:rPr lang="en-US" sz="1900" dirty="0" err="1" smtClean="0"/>
              <a:t>isomerization</a:t>
            </a:r>
            <a:r>
              <a:rPr lang="en-US" sz="1900" dirty="0" smtClean="0"/>
              <a:t> reaction </a:t>
            </a:r>
          </a:p>
          <a:p>
            <a:pPr lvl="1"/>
            <a:endParaRPr lang="en-US" sz="9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47800" y="2514600"/>
            <a:ext cx="47244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2586335"/>
            <a:ext cx="449033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 NO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+ H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 → HONO + HNO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144000" cy="47244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When modeling surface reactions it should be remembered that real situation is always more complicated: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Reactions are complex and effect of the interface and the adsorbed species is huge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Surface composition can change during experiment </a:t>
            </a:r>
          </a:p>
          <a:p>
            <a:pPr lvl="1"/>
            <a:r>
              <a:rPr lang="en-US" sz="2000" dirty="0" smtClean="0"/>
              <a:t>Long-range interactions are essential in the correct description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Prof. Benny Gerber</a:t>
            </a:r>
          </a:p>
          <a:p>
            <a:r>
              <a:rPr lang="en-US" sz="1800" dirty="0" smtClean="0"/>
              <a:t>Prof. Barbara Finlayson-Pitts</a:t>
            </a:r>
          </a:p>
          <a:p>
            <a:endParaRPr lang="en-US" sz="1800" dirty="0" smtClean="0"/>
          </a:p>
          <a:p>
            <a:r>
              <a:rPr lang="en-US" sz="1800" dirty="0" smtClean="0"/>
              <a:t>Dr. Audrey Dell </a:t>
            </a:r>
            <a:r>
              <a:rPr lang="en-US" sz="1800" dirty="0" err="1" smtClean="0"/>
              <a:t>Hammerich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Dr. Nathan Crawford</a:t>
            </a:r>
          </a:p>
          <a:p>
            <a:endParaRPr lang="en-US" sz="1800" dirty="0" smtClean="0"/>
          </a:p>
          <a:p>
            <a:r>
              <a:rPr lang="en-US" sz="1800" dirty="0" smtClean="0"/>
              <a:t>Dr. Madeleine </a:t>
            </a:r>
            <a:r>
              <a:rPr lang="en-US" sz="1800" dirty="0" err="1" smtClean="0"/>
              <a:t>Pincu</a:t>
            </a:r>
            <a:endParaRPr lang="en-US" sz="1800" dirty="0" smtClean="0"/>
          </a:p>
          <a:p>
            <a:r>
              <a:rPr lang="en-US" sz="1800" dirty="0" smtClean="0"/>
              <a:t>Dr. </a:t>
            </a:r>
            <a:r>
              <a:rPr lang="en-US" sz="1800" dirty="0" err="1" smtClean="0"/>
              <a:t>Antti</a:t>
            </a:r>
            <a:r>
              <a:rPr lang="en-US" sz="1800" dirty="0" smtClean="0"/>
              <a:t> </a:t>
            </a:r>
            <a:r>
              <a:rPr lang="en-US" sz="1800" dirty="0" err="1" smtClean="0"/>
              <a:t>Lignell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Prof. </a:t>
            </a:r>
            <a:r>
              <a:rPr lang="en-US" sz="1800" dirty="0" err="1" smtClean="0"/>
              <a:t>Markku</a:t>
            </a:r>
            <a:r>
              <a:rPr lang="en-US" sz="1800" dirty="0" smtClean="0"/>
              <a:t> </a:t>
            </a:r>
            <a:r>
              <a:rPr lang="en-US" sz="1800" dirty="0" err="1" smtClean="0"/>
              <a:t>Räsänen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Greenplanet</a:t>
            </a:r>
            <a:r>
              <a:rPr lang="en-US" sz="1800" dirty="0" smtClean="0"/>
              <a:t> Cluster (Physical Sciences, UCI)</a:t>
            </a:r>
          </a:p>
          <a:p>
            <a:r>
              <a:rPr lang="en-US" sz="1800" dirty="0" err="1" smtClean="0"/>
              <a:t>AirUCI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Finnish Cultural Foundation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3058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 was found over 20 year ago, that </a:t>
            </a:r>
            <a:r>
              <a:rPr lang="en-GB" sz="2000" dirty="0" smtClean="0"/>
              <a:t>heterogeneous reactions occurring in the polar stratospheric clouds during sunrise are mainly responsible of the massive ozone losses at Antarctica</a:t>
            </a:r>
          </a:p>
          <a:p>
            <a:pPr>
              <a:buNone/>
            </a:pPr>
            <a:endParaRPr lang="en-GB" sz="1000" dirty="0" smtClean="0"/>
          </a:p>
          <a:p>
            <a:r>
              <a:rPr lang="en-GB" sz="2000" dirty="0" smtClean="0"/>
              <a:t>In the Troposphere the knowledge of the heterogeneous reactions is limited</a:t>
            </a:r>
          </a:p>
          <a:p>
            <a:pPr lvl="1"/>
            <a:r>
              <a:rPr lang="en-GB" sz="1800" dirty="0" smtClean="0"/>
              <a:t>Thousands of reacting species and a wide range of surfaces available for these reactions</a:t>
            </a:r>
          </a:p>
          <a:p>
            <a:pPr lvl="1"/>
            <a:r>
              <a:rPr lang="en-GB" sz="1800" dirty="0" smtClean="0"/>
              <a:t>Variations in different parameters (such as water vapour concentration, solar intensity, and meteorological conditions)</a:t>
            </a:r>
          </a:p>
          <a:p>
            <a:pPr lvl="1"/>
            <a:r>
              <a:rPr lang="en-GB" sz="1800" dirty="0" smtClean="0"/>
              <a:t>Only a few experimental techniques available for studying the nature of surface-adsorbed species as well as their chemistry and photochemistry under atmospheric conditions (pressure 1 </a:t>
            </a:r>
            <a:r>
              <a:rPr lang="en-GB" sz="1800" dirty="0" err="1" smtClean="0"/>
              <a:t>atm</a:t>
            </a:r>
            <a:r>
              <a:rPr lang="en-GB" sz="1800" dirty="0" smtClean="0"/>
              <a:t>) and in the presence of water</a:t>
            </a:r>
          </a:p>
          <a:p>
            <a:pPr lvl="1"/>
            <a:endParaRPr lang="en-US" sz="1800" dirty="0" smtClean="0"/>
          </a:p>
          <a:p>
            <a:pPr lvl="1"/>
            <a:endParaRPr lang="en-GB" sz="18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There can be lots of both experimental and computational data concerning gas phase reactions, but when molecules are adsorbed on a surface, the whole story can change!</a:t>
            </a:r>
          </a:p>
          <a:p>
            <a:pPr lvl="1"/>
            <a:r>
              <a:rPr lang="en-GB" sz="1600" dirty="0" smtClean="0"/>
              <a:t>Bimolecular reaction rate constants change (quantitative changes)</a:t>
            </a:r>
          </a:p>
          <a:p>
            <a:pPr lvl="1"/>
            <a:r>
              <a:rPr lang="en-GB" sz="1600" dirty="0" smtClean="0"/>
              <a:t>Outcome of the reactions change due to different reaction mechanisms at the surfaces (qualitative changes)</a:t>
            </a:r>
          </a:p>
          <a:p>
            <a:pPr lvl="1"/>
            <a:r>
              <a:rPr lang="en-GB" sz="1600" dirty="0" smtClean="0"/>
              <a:t>Role of water</a:t>
            </a:r>
            <a:endParaRPr lang="en-GB" sz="1600" dirty="0" smtClean="0">
              <a:solidFill>
                <a:srgbClr val="FFFF00"/>
              </a:solidFill>
            </a:endParaRPr>
          </a:p>
          <a:p>
            <a:pPr lvl="1"/>
            <a:endParaRPr lang="en-GB" sz="1000" dirty="0" smtClean="0"/>
          </a:p>
          <a:p>
            <a:r>
              <a:rPr lang="en-GB" sz="2000" dirty="0" smtClean="0"/>
              <a:t>Conclusion: Interfaces (surfaces) are important!</a:t>
            </a:r>
          </a:p>
          <a:p>
            <a:pPr>
              <a:buNone/>
            </a:pPr>
            <a:endParaRPr lang="en-GB" sz="1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200400" y="4648200"/>
            <a:ext cx="2286001" cy="2057400"/>
            <a:chOff x="461" y="660"/>
            <a:chExt cx="1776" cy="1615"/>
          </a:xfrm>
          <a:solidFill>
            <a:srgbClr val="FF3399"/>
          </a:solidFill>
        </p:grpSpPr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461" y="660"/>
              <a:ext cx="1776" cy="161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875" y="1079"/>
              <a:ext cx="1016" cy="6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/>
                <a:t>bulk particle</a:t>
              </a:r>
            </a:p>
          </p:txBody>
        </p:sp>
      </p:grp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3237963" y="4686837"/>
            <a:ext cx="2248437" cy="1981200"/>
          </a:xfrm>
          <a:prstGeom prst="ellipse">
            <a:avLst/>
          </a:prstGeom>
          <a:noFill/>
          <a:ln w="127000">
            <a:solidFill>
              <a:srgbClr val="00FFFF">
                <a:alpha val="69804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Relevant surfaces: Water and Ice (everywhere)</a:t>
            </a:r>
          </a:p>
          <a:p>
            <a:endParaRPr lang="en-US" sz="1200" dirty="0" smtClean="0"/>
          </a:p>
          <a:p>
            <a:pPr lvl="1"/>
            <a:r>
              <a:rPr lang="en-US" sz="2000" dirty="0" smtClean="0"/>
              <a:t>Cloud droplets</a:t>
            </a:r>
          </a:p>
          <a:p>
            <a:pPr lvl="1"/>
            <a:r>
              <a:rPr lang="en-US" sz="2000" dirty="0" smtClean="0"/>
              <a:t>Aerosols</a:t>
            </a:r>
          </a:p>
          <a:p>
            <a:pPr lvl="1"/>
            <a:r>
              <a:rPr lang="en-US" sz="2000" dirty="0" smtClean="0"/>
              <a:t>Marine layer</a:t>
            </a:r>
          </a:p>
          <a:p>
            <a:pPr lvl="1"/>
            <a:r>
              <a:rPr lang="en-US" sz="2000" dirty="0" err="1" smtClean="0"/>
              <a:t>Snowpacks</a:t>
            </a:r>
            <a:endParaRPr lang="en-US" sz="1800" dirty="0"/>
          </a:p>
        </p:txBody>
      </p:sp>
      <p:pic>
        <p:nvPicPr>
          <p:cNvPr id="97281" name="Picture 1" descr="C:\Users\Hanna\Desktop\IMG_9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2743200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2743200"/>
            <a:ext cx="2743200" cy="3581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Chemistry in the Atmosphere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882808"/>
            <a:ext cx="8610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Relevant surfaces: Silica</a:t>
            </a:r>
          </a:p>
          <a:p>
            <a:endParaRPr lang="en-US" sz="900" dirty="0" smtClean="0"/>
          </a:p>
          <a:p>
            <a:pPr lvl="1"/>
            <a:r>
              <a:rPr lang="en-US" sz="2000" dirty="0" smtClean="0"/>
              <a:t>Most abundant mineral in Earth’s crust</a:t>
            </a:r>
          </a:p>
          <a:p>
            <a:pPr lvl="1"/>
            <a:r>
              <a:rPr lang="en-US" sz="2000" dirty="0" smtClean="0"/>
              <a:t>“Urban surface”, </a:t>
            </a:r>
            <a:r>
              <a:rPr lang="en-GB" sz="2000" dirty="0" smtClean="0"/>
              <a:t>major components of building materials, soils, roads, etc.</a:t>
            </a:r>
          </a:p>
          <a:p>
            <a:pPr lvl="1"/>
            <a:endParaRPr lang="en-GB" sz="900" dirty="0" smtClean="0"/>
          </a:p>
          <a:p>
            <a:pPr lvl="1"/>
            <a:r>
              <a:rPr lang="en-GB" sz="2000" dirty="0" smtClean="0"/>
              <a:t>The surface area containing silicates may be comparable (or larger) than the surface area of airborne particles in the planetary boundary layer</a:t>
            </a:r>
          </a:p>
          <a:p>
            <a:pPr lvl="1"/>
            <a:endParaRPr lang="en-GB" sz="900" dirty="0" smtClean="0"/>
          </a:p>
          <a:p>
            <a:pPr lvl="1"/>
            <a:r>
              <a:rPr lang="en-GB" sz="2000" dirty="0" smtClean="0"/>
              <a:t>It is expected that experimental results related to HONO formation and other </a:t>
            </a:r>
            <a:r>
              <a:rPr lang="en-GB" sz="2000" dirty="0" err="1" smtClean="0"/>
              <a:t>NO</a:t>
            </a:r>
            <a:r>
              <a:rPr lang="en-GB" sz="2000" baseline="-25000" dirty="0" err="1" smtClean="0"/>
              <a:t>x</a:t>
            </a:r>
            <a:r>
              <a:rPr lang="en-GB" sz="2000" dirty="0" smtClean="0"/>
              <a:t> species will have a significant contribution from heterogeneous reactions on ‘urban surfaces’ </a:t>
            </a:r>
          </a:p>
          <a:p>
            <a:pPr lvl="2"/>
            <a:r>
              <a:rPr lang="en-GB" sz="1800" dirty="0" smtClean="0"/>
              <a:t>Different HONO/</a:t>
            </a:r>
            <a:r>
              <a:rPr lang="en-GB" sz="1800" dirty="0" err="1" smtClean="0"/>
              <a:t>NOx</a:t>
            </a:r>
            <a:r>
              <a:rPr lang="en-GB" sz="1800" dirty="0" smtClean="0"/>
              <a:t> ratios in urban areas compared to less polluted non-urban regions</a:t>
            </a: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79550" y="6428601"/>
            <a:ext cx="449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D. Andrés-</a:t>
            </a:r>
            <a:r>
              <a:rPr lang="en-US" sz="1200" dirty="0" err="1" smtClean="0"/>
              <a:t>Hernández</a:t>
            </a:r>
            <a:r>
              <a:rPr lang="en-US" sz="1200" dirty="0" smtClean="0"/>
              <a:t> et al., Atmos. Environ., 30, 175 (1996)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21449</TotalTime>
  <Words>2743</Words>
  <Application>Microsoft Office PowerPoint</Application>
  <PresentationFormat>On-screen Show (4:3)</PresentationFormat>
  <Paragraphs>602</Paragraphs>
  <Slides>53</Slides>
  <Notes>28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Verve</vt:lpstr>
      <vt:lpstr>CorelDRAW</vt:lpstr>
      <vt:lpstr>Image</vt:lpstr>
      <vt:lpstr>Equation</vt:lpstr>
      <vt:lpstr>Document</vt:lpstr>
      <vt:lpstr>Graph</vt:lpstr>
      <vt:lpstr>Heterogeneous Surface Reactions            in the Troposphere: Isomerization and Ionization of N2O4  on ice and silica particles</vt:lpstr>
      <vt:lpstr>Outline</vt:lpstr>
      <vt:lpstr>Atmosphere</vt:lpstr>
      <vt:lpstr>Some Surfaces in the Troposphere</vt:lpstr>
      <vt:lpstr>What is Heterogeneous Chemistry?</vt:lpstr>
      <vt:lpstr>Heterogeneous Chemistry in the Atmosphere</vt:lpstr>
      <vt:lpstr>Heterogeneous Chemistry in the Atmosphere</vt:lpstr>
      <vt:lpstr>Heterogeneous Chemistry in the Atmosphere</vt:lpstr>
      <vt:lpstr>Heterogeneous Chemistry in the Atmosphere</vt:lpstr>
      <vt:lpstr>Heterogeneous Chemistry in the Atmosphere</vt:lpstr>
      <vt:lpstr>Heterogeneous Chemistry in the Atmosphere</vt:lpstr>
      <vt:lpstr>Heterogeneous Chemistry in the Atmosphere</vt:lpstr>
      <vt:lpstr>Heterogeneous Chemistry in the Atmosphere</vt:lpstr>
      <vt:lpstr>Heterogeneous Chemistry in the Atmosphere</vt:lpstr>
      <vt:lpstr>Heterogeneous Chemistry in the Atmosphere</vt:lpstr>
      <vt:lpstr>Heterogeneous Chemistry in the Atmosphere</vt:lpstr>
      <vt:lpstr>Heterogeneous Chemistry in the Atmosphere</vt:lpstr>
      <vt:lpstr>Why are NOx’s important?</vt:lpstr>
      <vt:lpstr>Previous Studies</vt:lpstr>
      <vt:lpstr>Previous Studies</vt:lpstr>
      <vt:lpstr>Our Study</vt:lpstr>
      <vt:lpstr>Our Study</vt:lpstr>
      <vt:lpstr>Our Study</vt:lpstr>
      <vt:lpstr>Methods</vt:lpstr>
      <vt:lpstr>Methods:  Transition States and IRC</vt:lpstr>
      <vt:lpstr>Methods:  Transition States and IRC</vt:lpstr>
      <vt:lpstr>Methods: Molecular Dynamics</vt:lpstr>
      <vt:lpstr>Methods: Molecular Dynamics</vt:lpstr>
      <vt:lpstr>Methods: Molecular Dynamics</vt:lpstr>
      <vt:lpstr>Methods: Molecular Dynamics</vt:lpstr>
      <vt:lpstr>Methods: Molecular Dynamics</vt:lpstr>
      <vt:lpstr>Methods: Molecular Dynamics</vt:lpstr>
      <vt:lpstr>Methods: Molecular Dynamics</vt:lpstr>
      <vt:lpstr>Methods: Quickstep</vt:lpstr>
      <vt:lpstr>Results</vt:lpstr>
      <vt:lpstr>Results</vt:lpstr>
      <vt:lpstr>Slide 37</vt:lpstr>
      <vt:lpstr>Results: N2O4 on silica</vt:lpstr>
      <vt:lpstr>Results: N2O4 on silica</vt:lpstr>
      <vt:lpstr>Results: N2O4 on silica</vt:lpstr>
      <vt:lpstr>Results: N2O4 on Ice</vt:lpstr>
      <vt:lpstr>Results: N2O4 on Ice</vt:lpstr>
      <vt:lpstr>Results: N2O4 on Ice</vt:lpstr>
      <vt:lpstr>IRC for N2O4 (symm) to    ONONO2 (asymm) on (SiO2)8</vt:lpstr>
      <vt:lpstr>IRC for N2O4 (symm) to    ONONO2 (asymm) on (H2O)20</vt:lpstr>
      <vt:lpstr>IRC for N2O4 (symm) to    ONONO2 (asymm) on (H2O)20</vt:lpstr>
      <vt:lpstr>Effect of Dispersion</vt:lpstr>
      <vt:lpstr>Effect of Dispersion</vt:lpstr>
      <vt:lpstr>Effect of Dispersion</vt:lpstr>
      <vt:lpstr>Conclusions</vt:lpstr>
      <vt:lpstr>Conclusions</vt:lpstr>
      <vt:lpstr>Conclusions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N2O4 on water and silica surfaces</dc:title>
  <dc:creator>Hanna</dc:creator>
  <cp:lastModifiedBy>Hanna</cp:lastModifiedBy>
  <cp:revision>765</cp:revision>
  <dcterms:created xsi:type="dcterms:W3CDTF">2010-10-27T15:29:28Z</dcterms:created>
  <dcterms:modified xsi:type="dcterms:W3CDTF">2010-12-31T18:01:42Z</dcterms:modified>
</cp:coreProperties>
</file>